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5143500" cx="9144000"/>
  <p:notesSz cx="6858000" cy="9144000"/>
  <p:embeddedFontLs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0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05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4.xml"/><Relationship Id="rId55" Type="http://schemas.openxmlformats.org/officeDocument/2006/relationships/font" Target="fonts/OpenSans-boldItalic.fntdata"/><Relationship Id="rId10" Type="http://schemas.openxmlformats.org/officeDocument/2006/relationships/slide" Target="slides/slide3.xml"/><Relationship Id="rId54" Type="http://schemas.openxmlformats.org/officeDocument/2006/relationships/font" Target="fonts/OpenSans-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b6ad837f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b6ad837f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b6ad837fbd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b6ad837fbd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do a live demonstration of the Results.ed.gov website and demonstrate all the important things recruiters can find on the site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b6ad837fbd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b6ad837fbd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do a live demonstration of the Results.ed.gov website and demonstrate all the important things recruiters can find on the site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b6ad837fbd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b6ad837fbd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do a live demonstration of the Results.ed.gov website and demonstrate all the important things recruiters can find on the site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6ad837fbd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6ad837fbd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do a live demonstration of the Results.ed.gov website and demonstrate all the important things recruiters can find on the site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b6ad837fbd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b6ad837fbd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do a live demonstration of the Results.ed.gov website and demonstrate all the important things recruiters can find on the site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6ad837fbd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6ad837fbd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open up a copy of the guidance and demonstrate how it should be used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6ad837fbd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b6ad837fbd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6ad837fbd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6ad837fbd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b6ad837fbd_0_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b6ad837fbd_0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b6ad837fbd_0_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b6ad837fbd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b6ad837fb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b6ad837fb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6ad837fbd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6ad837fbd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6ad837fbd_0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b6ad837fbd_0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b6ad837fbd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b6ad837fbd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6ad837fbd_0_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b6ad837fbd_0_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b6ad837fbd_0_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b6ad837fbd_0_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b6ad837fbd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b6ad837fbd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this slide I will give a demonstration and show what to do if you are unsure about a specific qualifying activity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b6ad837fbd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b6ad837fbd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b6ad837fbd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b6ad837fbd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b6ad837fbd_0_9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b6ad837fbd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b6ad837fbd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b6ad837fbd_0_1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6ad837fb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6ad837fb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b6ad837fbd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b6ad837fbd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b6ad837fbd_0_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b6ad837fbd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b6ad837fbd_0_1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b6ad837fbd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b6ad837fbd_0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b6ad837fbd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e03ea1997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e03ea1997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b6ad837fbd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b6ad837fbd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show a demo of the Recruiting 101 Module and workbook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b6ad837fbd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b6ad837fb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b6ad837fbd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b6ad837fbd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b6ad837fbd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b6ad837fbd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b6ad837fbd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b6ad837fbd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b6ad837fbd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b6ad837fbd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b6ad837fbd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b6ad837fbd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take people to the IDRC Learning portal and show them how to use it to find topics they want to learn about and how to get access to resouces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b6ad837fbd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b6ad837fbd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b6ad837fbd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b6ad837fb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b6ad837fb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b6ad837fb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b6ad837fb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b6ad837fbd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6ad837fbd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6ad837fbd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6ad837fbd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6ad837fbd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6ad837fbd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b6ad837fbd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03ea199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03ea199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b6ad837fbd_0_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b6ad837fbd_0_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 name="Google Shape;97;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 name="Google Shape;9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 name="Google Shape;9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 name="Google Shape;10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9" name="Shape 109"/>
        <p:cNvGrpSpPr/>
        <p:nvPr/>
      </p:nvGrpSpPr>
      <p:grpSpPr>
        <a:xfrm>
          <a:off x="0" y="0"/>
          <a:ext cx="0" cy="0"/>
          <a:chOff x="0" y="0"/>
          <a:chExt cx="0" cy="0"/>
        </a:xfrm>
      </p:grpSpPr>
      <p:sp>
        <p:nvSpPr>
          <p:cNvPr id="110" name="Google Shape;110;p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1" name="Google Shape;11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2" name="Shape 112"/>
        <p:cNvGrpSpPr/>
        <p:nvPr/>
      </p:nvGrpSpPr>
      <p:grpSpPr>
        <a:xfrm>
          <a:off x="0" y="0"/>
          <a:ext cx="0" cy="0"/>
          <a:chOff x="0" y="0"/>
          <a:chExt cx="0" cy="0"/>
        </a:xfrm>
      </p:grpSpPr>
      <p:sp>
        <p:nvSpPr>
          <p:cNvPr id="113" name="Google Shape;113;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15" name="Google Shape;11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3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9" name="Google Shape;119;p3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0" name="Google Shape;12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 name="Google Shape;12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6" name="Google Shape;126;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7" name="Google Shape;12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8" name="Shape 128"/>
        <p:cNvGrpSpPr/>
        <p:nvPr/>
      </p:nvGrpSpPr>
      <p:grpSpPr>
        <a:xfrm>
          <a:off x="0" y="0"/>
          <a:ext cx="0" cy="0"/>
          <a:chOff x="0" y="0"/>
          <a:chExt cx="0" cy="0"/>
        </a:xfrm>
      </p:grpSpPr>
      <p:sp>
        <p:nvSpPr>
          <p:cNvPr id="129" name="Google Shape;129;p3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1" name="Shape 131"/>
        <p:cNvGrpSpPr/>
        <p:nvPr/>
      </p:nvGrpSpPr>
      <p:grpSpPr>
        <a:xfrm>
          <a:off x="0" y="0"/>
          <a:ext cx="0" cy="0"/>
          <a:chOff x="0" y="0"/>
          <a:chExt cx="0" cy="0"/>
        </a:xfrm>
      </p:grpSpPr>
      <p:sp>
        <p:nvSpPr>
          <p:cNvPr id="132" name="Google Shape;132;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34" name="Google Shape;134;p3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5" name="Google Shape;135;p3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6" name="Google Shape;13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7" name="Shape 137"/>
        <p:cNvGrpSpPr/>
        <p:nvPr/>
      </p:nvGrpSpPr>
      <p:grpSpPr>
        <a:xfrm>
          <a:off x="0" y="0"/>
          <a:ext cx="0" cy="0"/>
          <a:chOff x="0" y="0"/>
          <a:chExt cx="0" cy="0"/>
        </a:xfrm>
      </p:grpSpPr>
      <p:sp>
        <p:nvSpPr>
          <p:cNvPr id="138" name="Google Shape;138;p3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39" name="Google Shape;13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0" name="Shape 140"/>
        <p:cNvGrpSpPr/>
        <p:nvPr/>
      </p:nvGrpSpPr>
      <p:grpSpPr>
        <a:xfrm>
          <a:off x="0" y="0"/>
          <a:ext cx="0" cy="0"/>
          <a:chOff x="0" y="0"/>
          <a:chExt cx="0" cy="0"/>
        </a:xfrm>
      </p:grpSpPr>
      <p:sp>
        <p:nvSpPr>
          <p:cNvPr id="141" name="Google Shape;141;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2" name="Google Shape;142;p3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43" name="Google Shape;14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4" name="Shape 144"/>
        <p:cNvGrpSpPr/>
        <p:nvPr/>
      </p:nvGrpSpPr>
      <p:grpSpPr>
        <a:xfrm>
          <a:off x="0" y="0"/>
          <a:ext cx="0" cy="0"/>
          <a:chOff x="0" y="0"/>
          <a:chExt cx="0" cy="0"/>
        </a:xfrm>
      </p:grpSpPr>
      <p:sp>
        <p:nvSpPr>
          <p:cNvPr id="145" name="Google Shape;14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49" name="Google Shape;149;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1" name="Shape 101"/>
        <p:cNvGrpSpPr/>
        <p:nvPr/>
      </p:nvGrpSpPr>
      <p:grpSpPr>
        <a:xfrm>
          <a:off x="0" y="0"/>
          <a:ext cx="0" cy="0"/>
          <a:chOff x="0" y="0"/>
          <a:chExt cx="0" cy="0"/>
        </a:xfrm>
      </p:grpSpPr>
      <p:sp>
        <p:nvSpPr>
          <p:cNvPr id="102" name="Google Shape;102;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3" name="Google Shape;103;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04" name="Google Shape;10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hyperlink" Target="mailto:justynidr@gmail.com" TargetMode="External"/><Relationship Id="rId5" Type="http://schemas.openxmlformats.org/officeDocument/2006/relationships/hyperlink" Target="http://www.idr-consortium.net" TargetMode="External"/><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hyperlink" Target="https://results.ed.gov/" TargetMode="External"/><Relationship Id="rId5" Type="http://schemas.openxmlformats.org/officeDocument/2006/relationships/image" Target="../media/image7.png"/><Relationship Id="rId6" Type="http://schemas.openxmlformats.org/officeDocument/2006/relationships/hyperlink" Target="http://results.ed.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s://results.ed.gov/" TargetMode="External"/><Relationship Id="rId5" Type="http://schemas.openxmlformats.org/officeDocument/2006/relationships/image" Target="../media/image7.png"/><Relationship Id="rId6" Type="http://schemas.openxmlformats.org/officeDocument/2006/relationships/hyperlink" Target="http://results.ed.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hyperlink" Target="https://results.ed.gov/" TargetMode="External"/><Relationship Id="rId5" Type="http://schemas.openxmlformats.org/officeDocument/2006/relationships/image" Target="../media/image7.png"/><Relationship Id="rId6" Type="http://schemas.openxmlformats.org/officeDocument/2006/relationships/hyperlink" Target="http://results.ed.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s://results.ed.gov/idr-curriculum" TargetMode="External"/><Relationship Id="rId5" Type="http://schemas.openxmlformats.org/officeDocument/2006/relationships/hyperlink" Target="http://results.ed.gov" TargetMode="External"/><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s://results.ed.gov/legislation/policy_qas" TargetMode="External"/><Relationship Id="rId5" Type="http://schemas.openxmlformats.org/officeDocument/2006/relationships/hyperlink" Target="http://results.ed.gov" TargetMode="External"/><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hyperlink" Target="https://results.ed.gov/legislati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hyperlink" Target="https://results.ed.gov/legislat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hyperlink" Target="https://results.ed.gov/legislation" TargetMode="External"/><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www.idr-consortium.net/Portal.html" TargetMode="External"/><Relationship Id="rId4" Type="http://schemas.openxmlformats.org/officeDocument/2006/relationships/image" Target="../media/image5.png"/><Relationship Id="rId5"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idr-consortium.net/Portal.html" TargetMode="External"/><Relationship Id="rId4" Type="http://schemas.openxmlformats.org/officeDocument/2006/relationships/image" Target="../media/image5.png"/><Relationship Id="rId5"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idr-consortium.net/Portal.html" TargetMode="External"/><Relationship Id="rId4" Type="http://schemas.openxmlformats.org/officeDocument/2006/relationships/image" Target="../media/image5.png"/><Relationship Id="rId5"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surveymonkey.com/r/IDRCStaffTrainingEval20-21" TargetMode="External"/><Relationship Id="rId4" Type="http://schemas.openxmlformats.org/officeDocument/2006/relationships/image" Target="../media/image21.png"/><Relationship Id="rId5"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hyperlink" Target="mailto:jcastanedaidr@gmail.com" TargetMode="External"/><Relationship Id="rId4" Type="http://schemas.openxmlformats.org/officeDocument/2006/relationships/hyperlink" Target="http://www.idr-consortium.net" TargetMode="External"/><Relationship Id="rId9"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hyperlink" Target="mailto:justynidr@gmail.com" TargetMode="External"/><Relationship Id="rId8" Type="http://schemas.openxmlformats.org/officeDocument/2006/relationships/hyperlink" Target="http://www.idr-consortium.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39"/>
          <p:cNvPicPr preferRelativeResize="0"/>
          <p:nvPr/>
        </p:nvPicPr>
        <p:blipFill rotWithShape="1">
          <a:blip r:embed="rId3">
            <a:alphaModFix/>
          </a:blip>
          <a:srcRect b="0" l="0" r="0" t="0"/>
          <a:stretch/>
        </p:blipFill>
        <p:spPr>
          <a:xfrm>
            <a:off x="-1" y="-8050"/>
            <a:ext cx="9172450" cy="5159600"/>
          </a:xfrm>
          <a:prstGeom prst="rect">
            <a:avLst/>
          </a:prstGeom>
          <a:noFill/>
          <a:ln>
            <a:noFill/>
          </a:ln>
        </p:spPr>
      </p:pic>
      <p:sp>
        <p:nvSpPr>
          <p:cNvPr id="157" name="Google Shape;157;p39"/>
          <p:cNvSpPr/>
          <p:nvPr/>
        </p:nvSpPr>
        <p:spPr>
          <a:xfrm>
            <a:off x="0" y="520625"/>
            <a:ext cx="4942500" cy="3329100"/>
          </a:xfrm>
          <a:prstGeom prst="roundRect">
            <a:avLst>
              <a:gd fmla="val 16667" name="adj"/>
            </a:avLst>
          </a:prstGeom>
          <a:solidFill>
            <a:srgbClr val="FFFFFF"/>
          </a:solidFill>
          <a:ln cap="flat" cmpd="sng" w="2857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9"/>
          <p:cNvSpPr txBox="1"/>
          <p:nvPr/>
        </p:nvSpPr>
        <p:spPr>
          <a:xfrm>
            <a:off x="148000" y="757425"/>
            <a:ext cx="47184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latin typeface="Calibri"/>
                <a:ea typeface="Calibri"/>
                <a:cs typeface="Calibri"/>
                <a:sym typeface="Calibri"/>
              </a:rPr>
              <a:t>Recruiting 101:</a:t>
            </a:r>
            <a:endParaRPr b="1" sz="2900">
              <a:latin typeface="Calibri"/>
              <a:ea typeface="Calibri"/>
              <a:cs typeface="Calibri"/>
              <a:sym typeface="Calibri"/>
            </a:endParaRPr>
          </a:p>
        </p:txBody>
      </p:sp>
      <p:sp>
        <p:nvSpPr>
          <p:cNvPr id="159" name="Google Shape;159;p39"/>
          <p:cNvSpPr txBox="1"/>
          <p:nvPr/>
        </p:nvSpPr>
        <p:spPr>
          <a:xfrm>
            <a:off x="148000" y="1290825"/>
            <a:ext cx="4567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39394D"/>
                </a:solidFill>
                <a:highlight>
                  <a:srgbClr val="FFFFFF"/>
                </a:highlight>
                <a:latin typeface="Calibri"/>
                <a:ea typeface="Calibri"/>
                <a:cs typeface="Calibri"/>
                <a:sym typeface="Calibri"/>
              </a:rPr>
              <a:t>What all new Recruiters Should Know</a:t>
            </a:r>
            <a:endParaRPr sz="2100">
              <a:solidFill>
                <a:srgbClr val="39394D"/>
              </a:solidFill>
              <a:highlight>
                <a:srgbClr val="FFFFFF"/>
              </a:highlight>
              <a:latin typeface="Calibri"/>
              <a:ea typeface="Calibri"/>
              <a:cs typeface="Calibri"/>
              <a:sym typeface="Calibri"/>
            </a:endParaRPr>
          </a:p>
        </p:txBody>
      </p:sp>
      <p:sp>
        <p:nvSpPr>
          <p:cNvPr id="160" name="Google Shape;160;p39"/>
          <p:cNvSpPr txBox="1"/>
          <p:nvPr/>
        </p:nvSpPr>
        <p:spPr>
          <a:xfrm>
            <a:off x="173550" y="2172825"/>
            <a:ext cx="3295800" cy="13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alibri"/>
                <a:ea typeface="Calibri"/>
                <a:cs typeface="Calibri"/>
                <a:sym typeface="Calibri"/>
              </a:rPr>
              <a:t>Justyn Settles</a:t>
            </a:r>
            <a:endParaRPr b="1" sz="1500">
              <a:latin typeface="Calibri"/>
              <a:ea typeface="Calibri"/>
              <a:cs typeface="Calibri"/>
              <a:sym typeface="Calibri"/>
            </a:endParaRPr>
          </a:p>
          <a:p>
            <a:pPr indent="0" lvl="0" marL="0" rtl="0" algn="l">
              <a:spcBef>
                <a:spcPts val="0"/>
              </a:spcBef>
              <a:spcAft>
                <a:spcPts val="0"/>
              </a:spcAft>
              <a:buNone/>
            </a:pPr>
            <a:r>
              <a:rPr lang="en" sz="1500">
                <a:latin typeface="Calibri"/>
                <a:ea typeface="Calibri"/>
                <a:cs typeface="Calibri"/>
                <a:sym typeface="Calibri"/>
              </a:rPr>
              <a:t>IDRC Project Specialist</a:t>
            </a:r>
            <a:endParaRPr sz="1500">
              <a:latin typeface="Calibri"/>
              <a:ea typeface="Calibri"/>
              <a:cs typeface="Calibri"/>
              <a:sym typeface="Calibri"/>
            </a:endParaRPr>
          </a:p>
          <a:p>
            <a:pPr indent="0" lvl="0" marL="0" rtl="0" algn="l">
              <a:spcBef>
                <a:spcPts val="0"/>
              </a:spcBef>
              <a:spcAft>
                <a:spcPts val="0"/>
              </a:spcAft>
              <a:buNone/>
            </a:pPr>
            <a:r>
              <a:rPr lang="en" sz="1500">
                <a:latin typeface="Calibri"/>
                <a:ea typeface="Calibri"/>
                <a:cs typeface="Calibri"/>
                <a:sym typeface="Calibri"/>
              </a:rPr>
              <a:t>859-361-2239- cell</a:t>
            </a:r>
            <a:endParaRPr sz="1500">
              <a:latin typeface="Calibri"/>
              <a:ea typeface="Calibri"/>
              <a:cs typeface="Calibri"/>
              <a:sym typeface="Calibri"/>
            </a:endParaRPr>
          </a:p>
          <a:p>
            <a:pPr indent="0" lvl="0" marL="0" rtl="0" algn="l">
              <a:spcBef>
                <a:spcPts val="0"/>
              </a:spcBef>
              <a:spcAft>
                <a:spcPts val="0"/>
              </a:spcAft>
              <a:buNone/>
            </a:pPr>
            <a:r>
              <a:rPr lang="en" sz="1500" u="sng">
                <a:latin typeface="Calibri"/>
                <a:ea typeface="Calibri"/>
                <a:cs typeface="Calibri"/>
                <a:sym typeface="Calibri"/>
                <a:hlinkClick r:id="rId4"/>
              </a:rPr>
              <a:t>justynidr@gmail.com</a:t>
            </a:r>
            <a:endParaRPr sz="1500">
              <a:latin typeface="Calibri"/>
              <a:ea typeface="Calibri"/>
              <a:cs typeface="Calibri"/>
              <a:sym typeface="Calibri"/>
            </a:endParaRPr>
          </a:p>
          <a:p>
            <a:pPr indent="0" lvl="0" marL="0" rtl="0" algn="l">
              <a:spcBef>
                <a:spcPts val="0"/>
              </a:spcBef>
              <a:spcAft>
                <a:spcPts val="0"/>
              </a:spcAft>
              <a:buNone/>
            </a:pPr>
            <a:r>
              <a:rPr lang="en" sz="1500" u="sng">
                <a:latin typeface="Calibri"/>
                <a:ea typeface="Calibri"/>
                <a:cs typeface="Calibri"/>
                <a:sym typeface="Calibri"/>
                <a:hlinkClick r:id="rId5"/>
              </a:rPr>
              <a:t>www.idr-consortium.net</a:t>
            </a:r>
            <a:endParaRPr sz="1500">
              <a:latin typeface="Calibri"/>
              <a:ea typeface="Calibri"/>
              <a:cs typeface="Calibri"/>
              <a:sym typeface="Calibri"/>
            </a:endParaRPr>
          </a:p>
          <a:p>
            <a:pPr indent="0" lvl="0" marL="0" rtl="0" algn="ctr">
              <a:spcBef>
                <a:spcPts val="0"/>
              </a:spcBef>
              <a:spcAft>
                <a:spcPts val="0"/>
              </a:spcAft>
              <a:buNone/>
            </a:pPr>
            <a:r>
              <a:t/>
            </a:r>
            <a:endParaRPr sz="1500"/>
          </a:p>
          <a:p>
            <a:pPr indent="0" lvl="0" marL="0" marR="0" rtl="0" algn="ctr">
              <a:lnSpc>
                <a:spcPct val="100000"/>
              </a:lnSpc>
              <a:spcBef>
                <a:spcPts val="0"/>
              </a:spcBef>
              <a:spcAft>
                <a:spcPts val="0"/>
              </a:spcAft>
              <a:buClr>
                <a:srgbClr val="000000"/>
              </a:buClr>
              <a:buSzPts val="1400"/>
              <a:buFont typeface="Arial"/>
              <a:buNone/>
            </a:pPr>
            <a:r>
              <a:t/>
            </a:r>
            <a:endParaRPr sz="1500">
              <a:latin typeface="Open Sans"/>
              <a:ea typeface="Open Sans"/>
              <a:cs typeface="Open Sans"/>
              <a:sym typeface="Open Sans"/>
            </a:endParaRPr>
          </a:p>
        </p:txBody>
      </p:sp>
      <p:pic>
        <p:nvPicPr>
          <p:cNvPr id="161" name="Google Shape;161;p39"/>
          <p:cNvPicPr preferRelativeResize="0"/>
          <p:nvPr/>
        </p:nvPicPr>
        <p:blipFill>
          <a:blip r:embed="rId6">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8"/>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8" name="Google Shape;248;p48"/>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9" name="Google Shape;249;p48"/>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50" name="Google Shape;250;p4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51" name="Google Shape;251;p48"/>
          <p:cNvSpPr txBox="1"/>
          <p:nvPr/>
        </p:nvSpPr>
        <p:spPr>
          <a:xfrm>
            <a:off x="5812975" y="40132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a:t>
            </a:r>
            <a:endParaRPr>
              <a:solidFill>
                <a:srgbClr val="1155CC"/>
              </a:solidFill>
            </a:endParaRPr>
          </a:p>
        </p:txBody>
      </p:sp>
      <p:pic>
        <p:nvPicPr>
          <p:cNvPr id="252" name="Google Shape;252;p48"/>
          <p:cNvPicPr preferRelativeResize="0"/>
          <p:nvPr/>
        </p:nvPicPr>
        <p:blipFill>
          <a:blip r:embed="rId5">
            <a:alphaModFix/>
          </a:blip>
          <a:stretch>
            <a:fillRect/>
          </a:stretch>
        </p:blipFill>
        <p:spPr>
          <a:xfrm>
            <a:off x="4442473" y="1010125"/>
            <a:ext cx="4597125" cy="28507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53" name="Google Shape;253;p48"/>
          <p:cNvSpPr txBox="1"/>
          <p:nvPr>
            <p:ph idx="1" type="body"/>
          </p:nvPr>
        </p:nvSpPr>
        <p:spPr>
          <a:xfrm>
            <a:off x="152400" y="1839200"/>
            <a:ext cx="4002600" cy="19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rgbClr val="1155CC"/>
                </a:solidFill>
                <a:latin typeface="Calibri"/>
                <a:ea typeface="Calibri"/>
                <a:cs typeface="Calibri"/>
                <a:sym typeface="Calibri"/>
                <a:hlinkClick r:id="rId6">
                  <a:extLst>
                    <a:ext uri="{A12FA001-AC4F-418D-AE19-62706E023703}">
                      <ahyp:hlinkClr val="tx"/>
                    </a:ext>
                  </a:extLst>
                </a:hlinkClick>
              </a:rPr>
              <a:t>Results.ed.gov</a:t>
            </a:r>
            <a:r>
              <a:rPr lang="en" sz="2000">
                <a:solidFill>
                  <a:schemeClr val="dk1"/>
                </a:solidFill>
                <a:latin typeface="Calibri"/>
                <a:ea typeface="Calibri"/>
                <a:cs typeface="Calibri"/>
                <a:sym typeface="Calibri"/>
              </a:rPr>
              <a:t> is the official website of the Federal Office of Migrant Education (OME).</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9"/>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59" name="Google Shape;259;p49"/>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60" name="Google Shape;260;p49"/>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61" name="Google Shape;261;p4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62" name="Google Shape;262;p49"/>
          <p:cNvSpPr txBox="1"/>
          <p:nvPr/>
        </p:nvSpPr>
        <p:spPr>
          <a:xfrm>
            <a:off x="5812975" y="40132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a:t>
            </a:r>
            <a:endParaRPr>
              <a:solidFill>
                <a:srgbClr val="1155CC"/>
              </a:solidFill>
            </a:endParaRPr>
          </a:p>
        </p:txBody>
      </p:sp>
      <p:pic>
        <p:nvPicPr>
          <p:cNvPr id="263" name="Google Shape;263;p49"/>
          <p:cNvPicPr preferRelativeResize="0"/>
          <p:nvPr/>
        </p:nvPicPr>
        <p:blipFill>
          <a:blip r:embed="rId5">
            <a:alphaModFix/>
          </a:blip>
          <a:stretch>
            <a:fillRect/>
          </a:stretch>
        </p:blipFill>
        <p:spPr>
          <a:xfrm>
            <a:off x="4442473" y="1010125"/>
            <a:ext cx="4597125" cy="28507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64" name="Google Shape;264;p49"/>
          <p:cNvSpPr txBox="1"/>
          <p:nvPr>
            <p:ph idx="1" type="body"/>
          </p:nvPr>
        </p:nvSpPr>
        <p:spPr>
          <a:xfrm>
            <a:off x="152400" y="1839200"/>
            <a:ext cx="4002600" cy="19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important legislation related to the Migrant Education Program can be found on</a:t>
            </a:r>
            <a:r>
              <a:rPr lang="en"/>
              <a:t> </a:t>
            </a:r>
            <a:r>
              <a:rPr lang="en" sz="2000" u="sng">
                <a:solidFill>
                  <a:srgbClr val="1155CC"/>
                </a:solidFill>
                <a:latin typeface="Calibri"/>
                <a:ea typeface="Calibri"/>
                <a:cs typeface="Calibri"/>
                <a:sym typeface="Calibri"/>
                <a:hlinkClick r:id="rId6">
                  <a:extLst>
                    <a:ext uri="{A12FA001-AC4F-418D-AE19-62706E023703}">
                      <ahyp:hlinkClr val="tx"/>
                    </a:ext>
                  </a:extLst>
                </a:hlinkClick>
              </a:rPr>
              <a:t>Results.ed.gov</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0"/>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70" name="Google Shape;270;p50"/>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71" name="Google Shape;271;p50"/>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72" name="Google Shape;272;p5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73" name="Google Shape;273;p50"/>
          <p:cNvSpPr txBox="1"/>
          <p:nvPr/>
        </p:nvSpPr>
        <p:spPr>
          <a:xfrm>
            <a:off x="5812975" y="40132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a:t>
            </a:r>
            <a:endParaRPr>
              <a:solidFill>
                <a:srgbClr val="1155CC"/>
              </a:solidFill>
            </a:endParaRPr>
          </a:p>
        </p:txBody>
      </p:sp>
      <p:pic>
        <p:nvPicPr>
          <p:cNvPr id="274" name="Google Shape;274;p50"/>
          <p:cNvPicPr preferRelativeResize="0"/>
          <p:nvPr/>
        </p:nvPicPr>
        <p:blipFill>
          <a:blip r:embed="rId5">
            <a:alphaModFix/>
          </a:blip>
          <a:stretch>
            <a:fillRect/>
          </a:stretch>
        </p:blipFill>
        <p:spPr>
          <a:xfrm>
            <a:off x="4442473" y="1010125"/>
            <a:ext cx="4597125" cy="28507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75" name="Google Shape;275;p50"/>
          <p:cNvSpPr txBox="1"/>
          <p:nvPr>
            <p:ph idx="1" type="body"/>
          </p:nvPr>
        </p:nvSpPr>
        <p:spPr>
          <a:xfrm>
            <a:off x="152400" y="1382000"/>
            <a:ext cx="4002600" cy="25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important legislation related to the Migrant Education Program can be found on</a:t>
            </a:r>
            <a:r>
              <a:rPr lang="en"/>
              <a:t> </a:t>
            </a:r>
            <a:r>
              <a:rPr lang="en" sz="2000" u="sng">
                <a:solidFill>
                  <a:srgbClr val="1155CC"/>
                </a:solidFill>
                <a:latin typeface="Calibri"/>
                <a:ea typeface="Calibri"/>
                <a:cs typeface="Calibri"/>
                <a:sym typeface="Calibri"/>
                <a:hlinkClick r:id="rId6">
                  <a:extLst>
                    <a:ext uri="{A12FA001-AC4F-418D-AE19-62706E023703}">
                      <ahyp:hlinkClr val="tx"/>
                    </a:ext>
                  </a:extLst>
                </a:hlinkClick>
              </a:rPr>
              <a:t>Results.ed.gov</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You can view the laws and regulations that govern MEP.</a:t>
            </a:r>
            <a:endParaRPr sz="2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1"/>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1" name="Google Shape;281;p51"/>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2" name="Google Shape;282;p51"/>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83" name="Google Shape;283;p5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84" name="Google Shape;284;p51"/>
          <p:cNvSpPr txBox="1"/>
          <p:nvPr/>
        </p:nvSpPr>
        <p:spPr>
          <a:xfrm>
            <a:off x="5203375" y="40132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https://results.ed.gov/idr-curriculum</a:t>
            </a:r>
            <a:endParaRPr>
              <a:solidFill>
                <a:srgbClr val="1155CC"/>
              </a:solidFill>
            </a:endParaRPr>
          </a:p>
        </p:txBody>
      </p:sp>
      <p:sp>
        <p:nvSpPr>
          <p:cNvPr id="285" name="Google Shape;285;p51"/>
          <p:cNvSpPr txBox="1"/>
          <p:nvPr>
            <p:ph idx="1" type="body"/>
          </p:nvPr>
        </p:nvSpPr>
        <p:spPr>
          <a:xfrm>
            <a:off x="152400" y="1382000"/>
            <a:ext cx="4002600" cy="25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u="sng">
                <a:solidFill>
                  <a:srgbClr val="1155CC"/>
                </a:solidFill>
                <a:latin typeface="Calibri"/>
                <a:ea typeface="Calibri"/>
                <a:cs typeface="Calibri"/>
                <a:sym typeface="Calibri"/>
                <a:hlinkClick r:id="rId5">
                  <a:extLst>
                    <a:ext uri="{A12FA001-AC4F-418D-AE19-62706E023703}">
                      <ahyp:hlinkClr val="tx"/>
                    </a:ext>
                  </a:extLst>
                </a:hlinkClick>
              </a:rPr>
              <a:t>Results.ed.gov</a:t>
            </a:r>
            <a:r>
              <a:rPr lang="en" sz="2000">
                <a:solidFill>
                  <a:schemeClr val="dk1"/>
                </a:solidFill>
                <a:latin typeface="Calibri"/>
                <a:ea typeface="Calibri"/>
                <a:cs typeface="Calibri"/>
                <a:sym typeface="Calibri"/>
              </a:rPr>
              <a:t> also contains the free National ID&amp;R manual and ID&amp;R training curriculum developed by OME to help ensure recruiters are effective in their ID&amp;R efforts.</a:t>
            </a:r>
            <a:endParaRPr sz="2000">
              <a:solidFill>
                <a:schemeClr val="dk1"/>
              </a:solidFill>
              <a:latin typeface="Calibri"/>
              <a:ea typeface="Calibri"/>
              <a:cs typeface="Calibri"/>
              <a:sym typeface="Calibri"/>
            </a:endParaRPr>
          </a:p>
        </p:txBody>
      </p:sp>
      <p:pic>
        <p:nvPicPr>
          <p:cNvPr id="286" name="Google Shape;286;p51"/>
          <p:cNvPicPr preferRelativeResize="0"/>
          <p:nvPr/>
        </p:nvPicPr>
        <p:blipFill>
          <a:blip r:embed="rId6">
            <a:alphaModFix/>
          </a:blip>
          <a:stretch>
            <a:fillRect/>
          </a:stretch>
        </p:blipFill>
        <p:spPr>
          <a:xfrm>
            <a:off x="4307400" y="953700"/>
            <a:ext cx="4684201" cy="2907041"/>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2"/>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92" name="Google Shape;292;p52"/>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93" name="Google Shape;293;p52"/>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94" name="Google Shape;294;p5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95" name="Google Shape;295;p52"/>
          <p:cNvSpPr txBox="1"/>
          <p:nvPr/>
        </p:nvSpPr>
        <p:spPr>
          <a:xfrm>
            <a:off x="4724400" y="4013300"/>
            <a:ext cx="35853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https://results.ed.gov/legislation/policy_qas</a:t>
            </a:r>
            <a:endParaRPr>
              <a:solidFill>
                <a:srgbClr val="1155CC"/>
              </a:solidFill>
            </a:endParaRPr>
          </a:p>
        </p:txBody>
      </p:sp>
      <p:sp>
        <p:nvSpPr>
          <p:cNvPr id="296" name="Google Shape;296;p52"/>
          <p:cNvSpPr txBox="1"/>
          <p:nvPr>
            <p:ph idx="1" type="body"/>
          </p:nvPr>
        </p:nvSpPr>
        <p:spPr>
          <a:xfrm>
            <a:off x="152400" y="1153400"/>
            <a:ext cx="4002600" cy="257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rgbClr val="1155CC"/>
                </a:solidFill>
                <a:latin typeface="Calibri"/>
                <a:ea typeface="Calibri"/>
                <a:cs typeface="Calibri"/>
                <a:sym typeface="Calibri"/>
                <a:hlinkClick r:id="rId5">
                  <a:extLst>
                    <a:ext uri="{A12FA001-AC4F-418D-AE19-62706E023703}">
                      <ahyp:hlinkClr val="tx"/>
                    </a:ext>
                  </a:extLst>
                </a:hlinkClick>
              </a:rPr>
              <a:t>Results.ed.gov</a:t>
            </a:r>
            <a:r>
              <a:rPr lang="en" sz="2000">
                <a:solidFill>
                  <a:schemeClr val="dk1"/>
                </a:solidFill>
                <a:latin typeface="Calibri"/>
                <a:ea typeface="Calibri"/>
                <a:cs typeface="Calibri"/>
                <a:sym typeface="Calibri"/>
              </a:rPr>
              <a:t> features a regularly updated Policy Questions and Answers page that serves as additional information to help recruiters clarify any issues they may have in identifying potential students.</a:t>
            </a:r>
            <a:endParaRPr sz="2000">
              <a:solidFill>
                <a:schemeClr val="dk1"/>
              </a:solidFill>
              <a:latin typeface="Calibri"/>
              <a:ea typeface="Calibri"/>
              <a:cs typeface="Calibri"/>
              <a:sym typeface="Calibri"/>
            </a:endParaRPr>
          </a:p>
        </p:txBody>
      </p:sp>
      <p:pic>
        <p:nvPicPr>
          <p:cNvPr id="297" name="Google Shape;297;p52"/>
          <p:cNvPicPr preferRelativeResize="0"/>
          <p:nvPr/>
        </p:nvPicPr>
        <p:blipFill>
          <a:blip r:embed="rId6">
            <a:alphaModFix/>
          </a:blip>
          <a:stretch>
            <a:fillRect/>
          </a:stretch>
        </p:blipFill>
        <p:spPr>
          <a:xfrm>
            <a:off x="4307400" y="953700"/>
            <a:ext cx="4673408" cy="2907188"/>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3"/>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3" name="Google Shape;303;p53"/>
          <p:cNvSpPr txBox="1"/>
          <p:nvPr>
            <p:ph idx="1" type="body"/>
          </p:nvPr>
        </p:nvSpPr>
        <p:spPr>
          <a:xfrm>
            <a:off x="152400" y="1686800"/>
            <a:ext cx="3868200" cy="24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The Non-Regulatory Guidance</a:t>
            </a:r>
            <a:r>
              <a:rPr lang="en" sz="2000">
                <a:solidFill>
                  <a:schemeClr val="dk1"/>
                </a:solidFill>
                <a:latin typeface="Calibri"/>
                <a:ea typeface="Calibri"/>
                <a:cs typeface="Calibri"/>
                <a:sym typeface="Calibri"/>
              </a:rPr>
              <a:t>, or </a:t>
            </a:r>
            <a:r>
              <a:rPr b="1" lang="en" sz="2000">
                <a:solidFill>
                  <a:schemeClr val="dk1"/>
                </a:solidFill>
                <a:latin typeface="Calibri"/>
                <a:ea typeface="Calibri"/>
                <a:cs typeface="Calibri"/>
                <a:sym typeface="Calibri"/>
              </a:rPr>
              <a:t>NRG</a:t>
            </a:r>
            <a:r>
              <a:rPr lang="en" sz="2000">
                <a:solidFill>
                  <a:schemeClr val="dk1"/>
                </a:solidFill>
                <a:latin typeface="Calibri"/>
                <a:ea typeface="Calibri"/>
                <a:cs typeface="Calibri"/>
                <a:sym typeface="Calibri"/>
              </a:rPr>
              <a:t>, is the recruiting rule book. The NRG is produced by the Federal Office of Migrant Education and features all the regulations that govern MEP.</a:t>
            </a:r>
            <a:endParaRPr sz="2000">
              <a:solidFill>
                <a:schemeClr val="dk1"/>
              </a:solidFill>
              <a:latin typeface="Calibri"/>
              <a:ea typeface="Calibri"/>
              <a:cs typeface="Calibri"/>
              <a:sym typeface="Calibri"/>
            </a:endParaRPr>
          </a:p>
        </p:txBody>
      </p:sp>
      <p:sp>
        <p:nvSpPr>
          <p:cNvPr id="304" name="Google Shape;304;p53"/>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05" name="Google Shape;305;p53"/>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306" name="Google Shape;306;p5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pic>
        <p:nvPicPr>
          <p:cNvPr id="307" name="Google Shape;307;p53"/>
          <p:cNvPicPr preferRelativeResize="0"/>
          <p:nvPr/>
        </p:nvPicPr>
        <p:blipFill>
          <a:blip r:embed="rId4">
            <a:alphaModFix/>
          </a:blip>
          <a:stretch>
            <a:fillRect/>
          </a:stretch>
        </p:blipFill>
        <p:spPr>
          <a:xfrm>
            <a:off x="6100675" y="129575"/>
            <a:ext cx="2881788" cy="3430700"/>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
        <p:nvSpPr>
          <p:cNvPr id="308" name="Google Shape;308;p53"/>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5">
                  <a:extLst>
                    <a:ext uri="{A12FA001-AC4F-418D-AE19-62706E023703}">
                      <ahyp:hlinkClr val="tx"/>
                    </a:ext>
                  </a:extLst>
                </a:hlinkClick>
              </a:rPr>
              <a:t>https://results.ed.gov/legislation</a:t>
            </a:r>
            <a:endParaRPr>
              <a:solidFill>
                <a:srgbClr val="1155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4"/>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4" name="Google Shape;314;p54"/>
          <p:cNvSpPr txBox="1"/>
          <p:nvPr>
            <p:ph idx="1" type="body"/>
          </p:nvPr>
        </p:nvSpPr>
        <p:spPr>
          <a:xfrm>
            <a:off x="152400" y="1610600"/>
            <a:ext cx="4904700" cy="24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Chapters 2 and 3 are the most important chapters in the NRG for recruiters because they cover eligibility rules and what it means to identify and recruit new students.</a:t>
            </a:r>
            <a:endParaRPr sz="2000">
              <a:solidFill>
                <a:schemeClr val="dk1"/>
              </a:solidFill>
              <a:latin typeface="Calibri"/>
              <a:ea typeface="Calibri"/>
              <a:cs typeface="Calibri"/>
              <a:sym typeface="Calibri"/>
            </a:endParaRPr>
          </a:p>
        </p:txBody>
      </p:sp>
      <p:sp>
        <p:nvSpPr>
          <p:cNvPr id="315" name="Google Shape;315;p54"/>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6" name="Google Shape;316;p54"/>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317" name="Google Shape;317;p5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pic>
        <p:nvPicPr>
          <p:cNvPr id="318" name="Google Shape;318;p54"/>
          <p:cNvPicPr preferRelativeResize="0"/>
          <p:nvPr/>
        </p:nvPicPr>
        <p:blipFill>
          <a:blip r:embed="rId4">
            <a:alphaModFix/>
          </a:blip>
          <a:stretch>
            <a:fillRect/>
          </a:stretch>
        </p:blipFill>
        <p:spPr>
          <a:xfrm>
            <a:off x="6100675" y="129575"/>
            <a:ext cx="2881788" cy="3430700"/>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
        <p:nvSpPr>
          <p:cNvPr id="319" name="Google Shape;319;p54"/>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5">
                  <a:extLst>
                    <a:ext uri="{A12FA001-AC4F-418D-AE19-62706E023703}">
                      <ahyp:hlinkClr val="tx"/>
                    </a:ext>
                  </a:extLst>
                </a:hlinkClick>
              </a:rPr>
              <a:t>https://results.ed.gov/legislation</a:t>
            </a:r>
            <a:endParaRPr>
              <a:solidFill>
                <a:srgbClr val="1155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5"/>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5" name="Google Shape;325;p55"/>
          <p:cNvSpPr txBox="1"/>
          <p:nvPr>
            <p:ph idx="1" type="body"/>
          </p:nvPr>
        </p:nvSpPr>
        <p:spPr>
          <a:xfrm>
            <a:off x="152400" y="1229600"/>
            <a:ext cx="4904700" cy="24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The NRG may appear intimidating, but it is very simple to use.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Each chapter in the NRG is divided into topics and each topic has a series of questions to help you understand the finer points of each topic.</a:t>
            </a:r>
            <a:endParaRPr sz="2000">
              <a:solidFill>
                <a:schemeClr val="dk1"/>
              </a:solidFill>
              <a:latin typeface="Calibri"/>
              <a:ea typeface="Calibri"/>
              <a:cs typeface="Calibri"/>
              <a:sym typeface="Calibri"/>
            </a:endParaRPr>
          </a:p>
        </p:txBody>
      </p:sp>
      <p:sp>
        <p:nvSpPr>
          <p:cNvPr id="326" name="Google Shape;326;p55"/>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7" name="Google Shape;327;p55"/>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328" name="Google Shape;328;p5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29" name="Google Shape;329;p55"/>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pic>
        <p:nvPicPr>
          <p:cNvPr id="330" name="Google Shape;330;p55"/>
          <p:cNvPicPr preferRelativeResize="0"/>
          <p:nvPr/>
        </p:nvPicPr>
        <p:blipFill>
          <a:blip r:embed="rId5">
            <a:alphaModFix/>
          </a:blip>
          <a:stretch>
            <a:fillRect/>
          </a:stretch>
        </p:blipFill>
        <p:spPr>
          <a:xfrm>
            <a:off x="6099048" y="128016"/>
            <a:ext cx="2880359" cy="3428999"/>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6"/>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6" name="Google Shape;336;p56"/>
          <p:cNvSpPr txBox="1"/>
          <p:nvPr>
            <p:ph idx="1" type="body"/>
          </p:nvPr>
        </p:nvSpPr>
        <p:spPr>
          <a:xfrm>
            <a:off x="152400" y="1229600"/>
            <a:ext cx="4904700" cy="24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When you are unsure if a student is eligible or have a question about eligibility, search for the related topic in the NRG.</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Read carefully through each question in the related topic and apply the given rules.</a:t>
            </a:r>
            <a:endParaRPr sz="2000">
              <a:solidFill>
                <a:schemeClr val="dk1"/>
              </a:solidFill>
              <a:latin typeface="Calibri"/>
              <a:ea typeface="Calibri"/>
              <a:cs typeface="Calibri"/>
              <a:sym typeface="Calibri"/>
            </a:endParaRPr>
          </a:p>
        </p:txBody>
      </p:sp>
      <p:sp>
        <p:nvSpPr>
          <p:cNvPr id="337" name="Google Shape;337;p56"/>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8" name="Google Shape;338;p56"/>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39" name="Google Shape;339;p5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40" name="Google Shape;340;p56"/>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pic>
        <p:nvPicPr>
          <p:cNvPr id="341" name="Google Shape;341;p56"/>
          <p:cNvPicPr preferRelativeResize="0"/>
          <p:nvPr/>
        </p:nvPicPr>
        <p:blipFill>
          <a:blip r:embed="rId5">
            <a:alphaModFix/>
          </a:blip>
          <a:stretch>
            <a:fillRect/>
          </a:stretch>
        </p:blipFill>
        <p:spPr>
          <a:xfrm>
            <a:off x="6099048" y="128016"/>
            <a:ext cx="2880359" cy="3428999"/>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7"/>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47" name="Google Shape;347;p57"/>
          <p:cNvSpPr txBox="1"/>
          <p:nvPr>
            <p:ph idx="1" type="body"/>
          </p:nvPr>
        </p:nvSpPr>
        <p:spPr>
          <a:xfrm>
            <a:off x="152400" y="1001000"/>
            <a:ext cx="4904700" cy="240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For example:</a:t>
            </a:r>
            <a:endParaRPr sz="2000">
              <a:solidFill>
                <a:schemeClr val="dk1"/>
              </a:solidFill>
              <a:latin typeface="Calibri"/>
              <a:ea typeface="Calibri"/>
              <a:cs typeface="Calibri"/>
              <a:sym typeface="Calibri"/>
            </a:endParaRPr>
          </a:p>
        </p:txBody>
      </p:sp>
      <p:sp>
        <p:nvSpPr>
          <p:cNvPr id="348" name="Google Shape;348;p57"/>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49" name="Google Shape;349;p57"/>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50" name="Google Shape;350;p5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51" name="Google Shape;351;p57"/>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pic>
        <p:nvPicPr>
          <p:cNvPr id="352" name="Google Shape;352;p57"/>
          <p:cNvPicPr preferRelativeResize="0"/>
          <p:nvPr/>
        </p:nvPicPr>
        <p:blipFill>
          <a:blip r:embed="rId5">
            <a:alphaModFix/>
          </a:blip>
          <a:stretch>
            <a:fillRect/>
          </a:stretch>
        </p:blipFill>
        <p:spPr>
          <a:xfrm>
            <a:off x="6099048" y="128016"/>
            <a:ext cx="2880359" cy="3428999"/>
          </a:xfrm>
          <a:prstGeom prst="rect">
            <a:avLst/>
          </a:prstGeom>
          <a:noFill/>
          <a:ln cap="flat" cmpd="sng" w="38100">
            <a:solidFill>
              <a:schemeClr val="dk1"/>
            </a:solidFill>
            <a:prstDash val="solid"/>
            <a:round/>
            <a:headEnd len="sm" w="sm" type="none"/>
            <a:tailEnd len="sm" w="sm" type="none"/>
          </a:ln>
        </p:spPr>
      </p:pic>
      <p:sp>
        <p:nvSpPr>
          <p:cNvPr id="353" name="Google Shape;353;p57"/>
          <p:cNvSpPr txBox="1"/>
          <p:nvPr/>
        </p:nvSpPr>
        <p:spPr>
          <a:xfrm>
            <a:off x="215325" y="1621450"/>
            <a:ext cx="5369700" cy="19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You </a:t>
            </a:r>
            <a:r>
              <a:rPr lang="en" sz="1800"/>
              <a:t>are out recruiting and encounter a migrant worker who works cleaning conveyor belts in a lettuce packing house. You are not sure if the activity counts as a qualifying activity for the purposes of eligibility.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What do you do?</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40"/>
          <p:cNvPicPr preferRelativeResize="0"/>
          <p:nvPr/>
        </p:nvPicPr>
        <p:blipFill rotWithShape="1">
          <a:blip r:embed="rId3">
            <a:alphaModFix/>
          </a:blip>
          <a:srcRect b="0" l="0" r="0" t="0"/>
          <a:stretch/>
        </p:blipFill>
        <p:spPr>
          <a:xfrm>
            <a:off x="-1" y="-8050"/>
            <a:ext cx="9172450" cy="5159600"/>
          </a:xfrm>
          <a:prstGeom prst="rect">
            <a:avLst/>
          </a:prstGeom>
          <a:noFill/>
          <a:ln>
            <a:noFill/>
          </a:ln>
        </p:spPr>
      </p:pic>
      <p:sp>
        <p:nvSpPr>
          <p:cNvPr id="167" name="Google Shape;167;p40"/>
          <p:cNvSpPr/>
          <p:nvPr/>
        </p:nvSpPr>
        <p:spPr>
          <a:xfrm>
            <a:off x="0" y="374125"/>
            <a:ext cx="5241600" cy="3760500"/>
          </a:xfrm>
          <a:prstGeom prst="roundRect">
            <a:avLst>
              <a:gd fmla="val 16667" name="adj"/>
            </a:avLst>
          </a:prstGeom>
          <a:solidFill>
            <a:srgbClr val="FFFFFF"/>
          </a:solidFill>
          <a:ln cap="flat" cmpd="sng" w="38100">
            <a:solidFill>
              <a:srgbClr val="134F5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0"/>
          <p:cNvSpPr txBox="1"/>
          <p:nvPr/>
        </p:nvSpPr>
        <p:spPr>
          <a:xfrm>
            <a:off x="300400" y="452625"/>
            <a:ext cx="1463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latin typeface="Calibri"/>
                <a:ea typeface="Calibri"/>
                <a:cs typeface="Calibri"/>
                <a:sym typeface="Calibri"/>
              </a:rPr>
              <a:t>Agenda:</a:t>
            </a:r>
            <a:endParaRPr b="1" sz="2600">
              <a:latin typeface="Calibri"/>
              <a:ea typeface="Calibri"/>
              <a:cs typeface="Calibri"/>
              <a:sym typeface="Calibri"/>
            </a:endParaRPr>
          </a:p>
        </p:txBody>
      </p:sp>
      <p:sp>
        <p:nvSpPr>
          <p:cNvPr id="169" name="Google Shape;169;p40"/>
          <p:cNvSpPr txBox="1"/>
          <p:nvPr/>
        </p:nvSpPr>
        <p:spPr>
          <a:xfrm>
            <a:off x="224200" y="1062225"/>
            <a:ext cx="4838700" cy="281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39394D"/>
                </a:solidFill>
                <a:highlight>
                  <a:srgbClr val="FFFFFF"/>
                </a:highlight>
                <a:latin typeface="Calibri"/>
                <a:ea typeface="Calibri"/>
                <a:cs typeface="Calibri"/>
                <a:sym typeface="Calibri"/>
              </a:rPr>
              <a:t>Recruiting is a fast paced job. New recruiters are often asked to learn quickly and adapt on the fly to circumstances they encounter in the field. This training is a crash course on what it means to be a recruiter. We will cover what it means to be a recruiter, what expectations they should have about working in the field, and helpful tips to get them ready for success as quickly as possible!</a:t>
            </a:r>
            <a:endParaRPr sz="1900">
              <a:latin typeface="Calibri"/>
              <a:ea typeface="Calibri"/>
              <a:cs typeface="Calibri"/>
              <a:sym typeface="Calibri"/>
            </a:endParaRPr>
          </a:p>
        </p:txBody>
      </p:sp>
      <p:pic>
        <p:nvPicPr>
          <p:cNvPr id="170" name="Google Shape;170;p40"/>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8"/>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9" name="Google Shape;359;p58"/>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0" name="Google Shape;360;p58"/>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61" name="Google Shape;361;p5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62" name="Google Shape;362;p58"/>
          <p:cNvSpPr txBox="1"/>
          <p:nvPr/>
        </p:nvSpPr>
        <p:spPr>
          <a:xfrm>
            <a:off x="6117775" y="4089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sp>
        <p:nvSpPr>
          <p:cNvPr id="363" name="Google Shape;363;p58"/>
          <p:cNvSpPr txBox="1"/>
          <p:nvPr/>
        </p:nvSpPr>
        <p:spPr>
          <a:xfrm>
            <a:off x="215325" y="1164250"/>
            <a:ext cx="4225500" cy="28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You are trying to determine if cleaning </a:t>
            </a:r>
            <a:r>
              <a:rPr lang="en" sz="1800"/>
              <a:t>conveyor</a:t>
            </a:r>
            <a:r>
              <a:rPr lang="en" sz="1800"/>
              <a:t> belts at a lettuce packinghouse counts as a qualifying activity.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Look for the topic of </a:t>
            </a:r>
            <a:r>
              <a:rPr b="1" lang="en" sz="1800"/>
              <a:t>Agricultural or Fishing Work</a:t>
            </a:r>
            <a:r>
              <a:rPr lang="en" sz="1800"/>
              <a:t> on page 24 the NRG.</a:t>
            </a:r>
            <a:endParaRPr sz="1800"/>
          </a:p>
        </p:txBody>
      </p:sp>
      <p:pic>
        <p:nvPicPr>
          <p:cNvPr id="364" name="Google Shape;364;p58"/>
          <p:cNvPicPr preferRelativeResize="0"/>
          <p:nvPr/>
        </p:nvPicPr>
        <p:blipFill rotWithShape="1">
          <a:blip r:embed="rId5">
            <a:alphaModFix/>
          </a:blip>
          <a:srcRect b="2984" l="7860" r="11350" t="49424"/>
          <a:stretch/>
        </p:blipFill>
        <p:spPr>
          <a:xfrm>
            <a:off x="4839725" y="801300"/>
            <a:ext cx="4083824" cy="3063101"/>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9"/>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0" name="Google Shape;370;p59"/>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1" name="Google Shape;371;p59"/>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72" name="Google Shape;372;p5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73" name="Google Shape;373;p59"/>
          <p:cNvSpPr txBox="1"/>
          <p:nvPr/>
        </p:nvSpPr>
        <p:spPr>
          <a:xfrm>
            <a:off x="6117775" y="4089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sp>
        <p:nvSpPr>
          <p:cNvPr id="374" name="Google Shape;374;p59"/>
          <p:cNvSpPr txBox="1"/>
          <p:nvPr/>
        </p:nvSpPr>
        <p:spPr>
          <a:xfrm>
            <a:off x="215325" y="1164250"/>
            <a:ext cx="4225500" cy="28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Based on question F1 we know agricultural work is work in the production or initial processing of raw agricultural products.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Read question F2 and ask yourself if cleaning </a:t>
            </a:r>
            <a:r>
              <a:rPr lang="en" sz="1800"/>
              <a:t>conveyor belts falls under "production".</a:t>
            </a:r>
            <a:endParaRPr sz="1800"/>
          </a:p>
        </p:txBody>
      </p:sp>
      <p:pic>
        <p:nvPicPr>
          <p:cNvPr id="375" name="Google Shape;375;p59"/>
          <p:cNvPicPr preferRelativeResize="0"/>
          <p:nvPr/>
        </p:nvPicPr>
        <p:blipFill rotWithShape="1">
          <a:blip r:embed="rId5">
            <a:alphaModFix/>
          </a:blip>
          <a:srcRect b="2984" l="7860" r="11350" t="49424"/>
          <a:stretch/>
        </p:blipFill>
        <p:spPr>
          <a:xfrm>
            <a:off x="4839725" y="801300"/>
            <a:ext cx="4083824" cy="3063101"/>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0"/>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1" name="Google Shape;381;p60"/>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2" name="Google Shape;382;p60"/>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83" name="Google Shape;383;p6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84" name="Google Shape;384;p60"/>
          <p:cNvSpPr txBox="1"/>
          <p:nvPr/>
        </p:nvSpPr>
        <p:spPr>
          <a:xfrm>
            <a:off x="6117775" y="4089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sp>
        <p:nvSpPr>
          <p:cNvPr id="385" name="Google Shape;385;p60"/>
          <p:cNvSpPr txBox="1"/>
          <p:nvPr/>
        </p:nvSpPr>
        <p:spPr>
          <a:xfrm>
            <a:off x="215325" y="1164250"/>
            <a:ext cx="4225500" cy="28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Since we know cleaning conveyor belts does not count as a "production" we have to look and see if it can qualify under "initial processing."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There are several questions related to what does "initial processing" mean. Read questions F22-F25 in the NRG.</a:t>
            </a:r>
            <a:endParaRPr sz="1800"/>
          </a:p>
        </p:txBody>
      </p:sp>
      <p:pic>
        <p:nvPicPr>
          <p:cNvPr id="386" name="Google Shape;386;p60"/>
          <p:cNvPicPr preferRelativeResize="0"/>
          <p:nvPr/>
        </p:nvPicPr>
        <p:blipFill>
          <a:blip r:embed="rId5">
            <a:alphaModFix/>
          </a:blip>
          <a:stretch>
            <a:fillRect/>
          </a:stretch>
        </p:blipFill>
        <p:spPr>
          <a:xfrm>
            <a:off x="5748050" y="96925"/>
            <a:ext cx="3000001" cy="3735172"/>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2" name="Google Shape;392;p61"/>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93" name="Google Shape;393;p61"/>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394" name="Google Shape;394;p6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395" name="Google Shape;395;p61"/>
          <p:cNvSpPr txBox="1"/>
          <p:nvPr/>
        </p:nvSpPr>
        <p:spPr>
          <a:xfrm>
            <a:off x="3136275" y="4192113"/>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sp>
        <p:nvSpPr>
          <p:cNvPr id="396" name="Google Shape;396;p61"/>
          <p:cNvSpPr txBox="1"/>
          <p:nvPr/>
        </p:nvSpPr>
        <p:spPr>
          <a:xfrm>
            <a:off x="215325" y="935650"/>
            <a:ext cx="87606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Pay special attention to question F25. The question states that cleaning or sterilizing farm machinery does not count as "initial processing" of agricultural products. </a:t>
            </a:r>
            <a:endParaRPr sz="1800"/>
          </a:p>
        </p:txBody>
      </p:sp>
      <p:pic>
        <p:nvPicPr>
          <p:cNvPr id="397" name="Google Shape;397;p61"/>
          <p:cNvPicPr preferRelativeResize="0"/>
          <p:nvPr/>
        </p:nvPicPr>
        <p:blipFill>
          <a:blip r:embed="rId5">
            <a:alphaModFix/>
          </a:blip>
          <a:stretch>
            <a:fillRect/>
          </a:stretch>
        </p:blipFill>
        <p:spPr>
          <a:xfrm>
            <a:off x="1609650" y="1942102"/>
            <a:ext cx="6222075" cy="22159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2"/>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3" name="Google Shape;403;p62"/>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4" name="Google Shape;404;p62"/>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405" name="Google Shape;405;p6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406" name="Google Shape;406;p62"/>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pic>
        <p:nvPicPr>
          <p:cNvPr id="407" name="Google Shape;407;p62"/>
          <p:cNvPicPr preferRelativeResize="0"/>
          <p:nvPr/>
        </p:nvPicPr>
        <p:blipFill>
          <a:blip r:embed="rId5">
            <a:alphaModFix/>
          </a:blip>
          <a:stretch>
            <a:fillRect/>
          </a:stretch>
        </p:blipFill>
        <p:spPr>
          <a:xfrm>
            <a:off x="6099048" y="128016"/>
            <a:ext cx="2880359" cy="3428999"/>
          </a:xfrm>
          <a:prstGeom prst="rect">
            <a:avLst/>
          </a:prstGeom>
          <a:noFill/>
          <a:ln cap="flat" cmpd="sng" w="38100">
            <a:solidFill>
              <a:schemeClr val="dk1"/>
            </a:solidFill>
            <a:prstDash val="solid"/>
            <a:round/>
            <a:headEnd len="sm" w="sm" type="none"/>
            <a:tailEnd len="sm" w="sm" type="none"/>
          </a:ln>
        </p:spPr>
      </p:pic>
      <p:sp>
        <p:nvSpPr>
          <p:cNvPr id="408" name="Google Shape;408;p62"/>
          <p:cNvSpPr txBox="1"/>
          <p:nvPr/>
        </p:nvSpPr>
        <p:spPr>
          <a:xfrm>
            <a:off x="215325" y="1621450"/>
            <a:ext cx="5369700" cy="19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Based on the information from the guidance in question F25, we can now confirm that cleaning conveyor belts at a lettuce packinghouse </a:t>
            </a:r>
            <a:r>
              <a:rPr b="1" lang="en" sz="1800" u="sng"/>
              <a:t>DOES NOT</a:t>
            </a:r>
            <a:r>
              <a:rPr lang="en" sz="1800"/>
              <a:t> count as a qualifying activity because it does not meet the requirements to be considered "initial processing" of raw agricultural products.</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3"/>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4" name="Google Shape;414;p63"/>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5" name="Google Shape;415;p63"/>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to Use the NRG</a:t>
            </a:r>
            <a:endParaRPr sz="2200">
              <a:solidFill>
                <a:srgbClr val="FFFFFF"/>
              </a:solidFill>
            </a:endParaRPr>
          </a:p>
        </p:txBody>
      </p:sp>
      <p:pic>
        <p:nvPicPr>
          <p:cNvPr id="416" name="Google Shape;416;p6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417" name="Google Shape;417;p63"/>
          <p:cNvSpPr txBox="1"/>
          <p:nvPr/>
        </p:nvSpPr>
        <p:spPr>
          <a:xfrm>
            <a:off x="6117775" y="3708488"/>
            <a:ext cx="30000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1155CC"/>
                </a:solidFill>
                <a:hlinkClick r:id="rId4">
                  <a:extLst>
                    <a:ext uri="{A12FA001-AC4F-418D-AE19-62706E023703}">
                      <ahyp:hlinkClr val="tx"/>
                    </a:ext>
                  </a:extLst>
                </a:hlinkClick>
              </a:rPr>
              <a:t>https://results.ed.gov/legislation</a:t>
            </a:r>
            <a:endParaRPr>
              <a:solidFill>
                <a:srgbClr val="1155CC"/>
              </a:solidFill>
            </a:endParaRPr>
          </a:p>
        </p:txBody>
      </p:sp>
      <p:pic>
        <p:nvPicPr>
          <p:cNvPr id="418" name="Google Shape;418;p63"/>
          <p:cNvPicPr preferRelativeResize="0"/>
          <p:nvPr/>
        </p:nvPicPr>
        <p:blipFill>
          <a:blip r:embed="rId5">
            <a:alphaModFix/>
          </a:blip>
          <a:stretch>
            <a:fillRect/>
          </a:stretch>
        </p:blipFill>
        <p:spPr>
          <a:xfrm>
            <a:off x="6099048" y="128016"/>
            <a:ext cx="2880359" cy="3428999"/>
          </a:xfrm>
          <a:prstGeom prst="rect">
            <a:avLst/>
          </a:prstGeom>
          <a:noFill/>
          <a:ln cap="flat" cmpd="sng" w="38100">
            <a:solidFill>
              <a:schemeClr val="dk1"/>
            </a:solidFill>
            <a:prstDash val="solid"/>
            <a:round/>
            <a:headEnd len="sm" w="sm" type="none"/>
            <a:tailEnd len="sm" w="sm" type="none"/>
          </a:ln>
        </p:spPr>
      </p:pic>
      <p:sp>
        <p:nvSpPr>
          <p:cNvPr id="419" name="Google Shape;419;p63"/>
          <p:cNvSpPr txBox="1"/>
          <p:nvPr/>
        </p:nvSpPr>
        <p:spPr>
          <a:xfrm>
            <a:off x="215325" y="935650"/>
            <a:ext cx="5369700" cy="5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rgbClr val="FF0000"/>
                </a:solidFill>
              </a:rPr>
              <a:t>IMPORTANT TIP</a:t>
            </a:r>
            <a:endParaRPr b="1" sz="1800" u="sng">
              <a:solidFill>
                <a:srgbClr val="FF0000"/>
              </a:solidFill>
            </a:endParaRPr>
          </a:p>
        </p:txBody>
      </p:sp>
      <p:sp>
        <p:nvSpPr>
          <p:cNvPr id="420" name="Google Shape;420;p63"/>
          <p:cNvSpPr txBox="1"/>
          <p:nvPr/>
        </p:nvSpPr>
        <p:spPr>
          <a:xfrm>
            <a:off x="215325" y="1469050"/>
            <a:ext cx="5369700" cy="25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It is important to remember that many times workers on farms may perform multiple jobs/tasks.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If you encounter a worker at an agribusiness who performs a task that does not qualify, always check to see what other jobs/tasks they performed within 60 days of moving. They may be eligible for MEP from a different qualifying activity.</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4"/>
          <p:cNvSpPr/>
          <p:nvPr/>
        </p:nvSpPr>
        <p:spPr>
          <a:xfrm flipH="1" rot="-5400000">
            <a:off x="4386600" y="-4082700"/>
            <a:ext cx="393300" cy="9166500"/>
          </a:xfrm>
          <a:prstGeom prst="rect">
            <a:avLst/>
          </a:prstGeom>
          <a:solidFill>
            <a:srgbClr val="B45F06"/>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26" name="Google Shape;426;p64"/>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What I Wish I Knew!</a:t>
            </a:r>
            <a:endParaRPr b="1" sz="2200">
              <a:solidFill>
                <a:srgbClr val="FFFFFF"/>
              </a:solidFill>
            </a:endParaRPr>
          </a:p>
        </p:txBody>
      </p:sp>
      <p:sp>
        <p:nvSpPr>
          <p:cNvPr id="427" name="Google Shape;427;p64"/>
          <p:cNvSpPr/>
          <p:nvPr/>
        </p:nvSpPr>
        <p:spPr>
          <a:xfrm flipH="1" rot="-5400000">
            <a:off x="4386600" y="150200"/>
            <a:ext cx="393300" cy="91665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28" name="Google Shape;428;p6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B45F06"/>
            </a:solidFill>
            <a:prstDash val="solid"/>
            <a:round/>
            <a:headEnd len="sm" w="sm" type="none"/>
            <a:tailEnd len="sm" w="sm" type="none"/>
          </a:ln>
          <a:effectLst>
            <a:outerShdw blurRad="57150" rotWithShape="0" algn="bl" dir="5400000" dist="19050">
              <a:srgbClr val="000000">
                <a:alpha val="50000"/>
              </a:srgbClr>
            </a:outerShdw>
          </a:effectLst>
        </p:spPr>
      </p:pic>
      <p:sp>
        <p:nvSpPr>
          <p:cNvPr id="429" name="Google Shape;429;p64"/>
          <p:cNvSpPr/>
          <p:nvPr/>
        </p:nvSpPr>
        <p:spPr>
          <a:xfrm>
            <a:off x="2680575" y="917250"/>
            <a:ext cx="5293800" cy="3337200"/>
          </a:xfrm>
          <a:prstGeom prst="roundRect">
            <a:avLst>
              <a:gd fmla="val 16667" name="adj"/>
            </a:avLst>
          </a:prstGeom>
          <a:solidFill>
            <a:srgbClr val="FFD9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0" name="Google Shape;430;p64"/>
          <p:cNvSpPr txBox="1"/>
          <p:nvPr/>
        </p:nvSpPr>
        <p:spPr>
          <a:xfrm>
            <a:off x="2881100" y="1006475"/>
            <a:ext cx="4805400" cy="12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222222"/>
                </a:solidFill>
                <a:latin typeface="Calibri"/>
                <a:ea typeface="Calibri"/>
                <a:cs typeface="Calibri"/>
                <a:sym typeface="Calibri"/>
              </a:rPr>
              <a:t>"Don’t worry too much! All this information feels overwhelming but with practice everything will make sense. Learn as much as possible from “the books” but concentrate mainly on talking to families in a comfortable way and relax while doing it so families will also feel comfortable and open up."</a:t>
            </a:r>
            <a:endParaRPr sz="2000">
              <a:latin typeface="Calibri"/>
              <a:ea typeface="Calibri"/>
              <a:cs typeface="Calibri"/>
              <a:sym typeface="Calibri"/>
            </a:endParaRPr>
          </a:p>
        </p:txBody>
      </p:sp>
      <p:sp>
        <p:nvSpPr>
          <p:cNvPr id="431" name="Google Shape;431;p64"/>
          <p:cNvSpPr txBox="1"/>
          <p:nvPr/>
        </p:nvSpPr>
        <p:spPr>
          <a:xfrm>
            <a:off x="3043100" y="3593975"/>
            <a:ext cx="3320100" cy="645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Yeni from Missouri</a:t>
            </a:r>
            <a:endParaRPr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5"/>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37" name="Google Shape;437;p65"/>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38" name="Google Shape;438;p65"/>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to Look for in the Field</a:t>
            </a:r>
            <a:endParaRPr sz="2200">
              <a:solidFill>
                <a:srgbClr val="FFFFFF"/>
              </a:solidFill>
            </a:endParaRPr>
          </a:p>
        </p:txBody>
      </p:sp>
      <p:pic>
        <p:nvPicPr>
          <p:cNvPr id="439" name="Google Shape;439;p6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C4587"/>
            </a:solidFill>
            <a:prstDash val="solid"/>
            <a:round/>
            <a:headEnd len="sm" w="sm" type="none"/>
            <a:tailEnd len="sm" w="sm" type="none"/>
          </a:ln>
        </p:spPr>
      </p:pic>
      <p:sp>
        <p:nvSpPr>
          <p:cNvPr id="440" name="Google Shape;440;p65"/>
          <p:cNvSpPr txBox="1"/>
          <p:nvPr>
            <p:ph idx="1" type="body"/>
          </p:nvPr>
        </p:nvSpPr>
        <p:spPr>
          <a:xfrm>
            <a:off x="215325" y="1115075"/>
            <a:ext cx="5211900" cy="19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Recruiters have to be detectives in the field.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Recruiters should always keep their eyes open in the field and look for evidence of possible migrant farm workers or new farms. Experienced recruiters are always looking for signs of where migrant families could be working and living.</a:t>
            </a:r>
            <a:endParaRPr sz="2000">
              <a:solidFill>
                <a:schemeClr val="dk1"/>
              </a:solidFill>
              <a:latin typeface="Calibri"/>
              <a:ea typeface="Calibri"/>
              <a:cs typeface="Calibri"/>
              <a:sym typeface="Calibri"/>
            </a:endParaRPr>
          </a:p>
        </p:txBody>
      </p:sp>
      <p:sp>
        <p:nvSpPr>
          <p:cNvPr id="441" name="Google Shape;441;p65"/>
          <p:cNvSpPr/>
          <p:nvPr/>
        </p:nvSpPr>
        <p:spPr>
          <a:xfrm rot="3193439">
            <a:off x="6454738" y="2705242"/>
            <a:ext cx="952081" cy="1959611"/>
          </a:xfrm>
          <a:prstGeom prst="ellipse">
            <a:avLst/>
          </a:prstGeom>
          <a:gradFill>
            <a:gsLst>
              <a:gs pos="0">
                <a:srgbClr val="8C8C8C"/>
              </a:gs>
              <a:gs pos="100000">
                <a:srgbClr val="404040"/>
              </a:gs>
            </a:gsLst>
            <a:lin ang="5400012" scaled="0"/>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p65"/>
          <p:cNvPicPr preferRelativeResize="0"/>
          <p:nvPr/>
        </p:nvPicPr>
        <p:blipFill>
          <a:blip r:embed="rId4">
            <a:alphaModFix/>
          </a:blip>
          <a:stretch>
            <a:fillRect/>
          </a:stretch>
        </p:blipFill>
        <p:spPr>
          <a:xfrm>
            <a:off x="6152000" y="818525"/>
            <a:ext cx="2344375" cy="263183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6"/>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48" name="Google Shape;448;p66"/>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49" name="Google Shape;449;p66"/>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to Look for in the Field</a:t>
            </a:r>
            <a:endParaRPr sz="2200">
              <a:solidFill>
                <a:srgbClr val="FFFFFF"/>
              </a:solidFill>
            </a:endParaRPr>
          </a:p>
        </p:txBody>
      </p:sp>
      <p:pic>
        <p:nvPicPr>
          <p:cNvPr id="450" name="Google Shape;450;p6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sp>
        <p:nvSpPr>
          <p:cNvPr id="451" name="Google Shape;451;p66"/>
          <p:cNvSpPr txBox="1"/>
          <p:nvPr/>
        </p:nvSpPr>
        <p:spPr>
          <a:xfrm>
            <a:off x="228600" y="1379600"/>
            <a:ext cx="5505600" cy="2438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Agricultural Equipment/Boxes on porch.</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Out of state license plates</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Foreign language boxes or packages on porch or in trash.</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Trailers or housing near farm site</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White work vans with muddy tires</a:t>
            </a:r>
            <a:endParaRPr sz="1800">
              <a:solidFill>
                <a:schemeClr val="dk1"/>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Farm vehicles</a:t>
            </a:r>
            <a:endParaRPr sz="1500">
              <a:highlight>
                <a:srgbClr val="FFFFFF"/>
              </a:highlight>
              <a:latin typeface="Calibri"/>
              <a:ea typeface="Calibri"/>
              <a:cs typeface="Calibri"/>
              <a:sym typeface="Calibri"/>
            </a:endParaRPr>
          </a:p>
        </p:txBody>
      </p:sp>
      <p:sp>
        <p:nvSpPr>
          <p:cNvPr id="452" name="Google Shape;452;p66"/>
          <p:cNvSpPr txBox="1"/>
          <p:nvPr>
            <p:ph idx="1" type="body"/>
          </p:nvPr>
        </p:nvSpPr>
        <p:spPr>
          <a:xfrm>
            <a:off x="215325" y="886475"/>
            <a:ext cx="5211900" cy="53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Recruiters should always be on the lookout for:</a:t>
            </a:r>
            <a:endParaRPr sz="2000">
              <a:solidFill>
                <a:schemeClr val="dk1"/>
              </a:solidFill>
              <a:latin typeface="Calibri"/>
              <a:ea typeface="Calibri"/>
              <a:cs typeface="Calibri"/>
              <a:sym typeface="Calibri"/>
            </a:endParaRPr>
          </a:p>
        </p:txBody>
      </p:sp>
      <p:pic>
        <p:nvPicPr>
          <p:cNvPr id="453" name="Google Shape;453;p66"/>
          <p:cNvPicPr preferRelativeResize="0"/>
          <p:nvPr/>
        </p:nvPicPr>
        <p:blipFill rotWithShape="1">
          <a:blip r:embed="rId4">
            <a:alphaModFix/>
          </a:blip>
          <a:srcRect b="0" l="0" r="0" t="5571"/>
          <a:stretch/>
        </p:blipFill>
        <p:spPr>
          <a:xfrm>
            <a:off x="5796025" y="157475"/>
            <a:ext cx="2976024" cy="3950775"/>
          </a:xfrm>
          <a:prstGeom prst="rect">
            <a:avLst/>
          </a:prstGeom>
          <a:noFill/>
          <a:ln cap="flat" cmpd="sng" w="38100">
            <a:solidFill>
              <a:schemeClr val="dk1"/>
            </a:solidFill>
            <a:prstDash val="solid"/>
            <a:round/>
            <a:headEnd len="sm" w="sm" type="none"/>
            <a:tailEnd len="sm" w="sm" type="none"/>
          </a:ln>
          <a:effectLst>
            <a:outerShdw blurRad="128588" rotWithShape="0" algn="bl" dir="3240000" dist="57150">
              <a:srgbClr val="000000">
                <a:alpha val="79000"/>
              </a:srgbClr>
            </a:outerShdw>
          </a:effectLst>
        </p:spPr>
      </p:pic>
      <p:sp>
        <p:nvSpPr>
          <p:cNvPr id="454" name="Google Shape;454;p66"/>
          <p:cNvSpPr/>
          <p:nvPr/>
        </p:nvSpPr>
        <p:spPr>
          <a:xfrm>
            <a:off x="7422846" y="2772626"/>
            <a:ext cx="1416000" cy="1257000"/>
          </a:xfrm>
          <a:prstGeom prst="ellipse">
            <a:avLst/>
          </a:prstGeom>
          <a:noFill/>
          <a:ln cap="flat" cmpd="sng" w="1143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6"/>
          <p:cNvSpPr/>
          <p:nvPr/>
        </p:nvSpPr>
        <p:spPr>
          <a:xfrm>
            <a:off x="7227687" y="325490"/>
            <a:ext cx="1416000" cy="1257000"/>
          </a:xfrm>
          <a:prstGeom prst="ellipse">
            <a:avLst/>
          </a:prstGeom>
          <a:noFill/>
          <a:ln cap="flat" cmpd="sng" w="1143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6" name="Google Shape;456;p66"/>
          <p:cNvSpPr/>
          <p:nvPr/>
        </p:nvSpPr>
        <p:spPr>
          <a:xfrm>
            <a:off x="6071222" y="472141"/>
            <a:ext cx="953100" cy="1078500"/>
          </a:xfrm>
          <a:prstGeom prst="ellipse">
            <a:avLst/>
          </a:prstGeom>
          <a:noFill/>
          <a:ln cap="flat" cmpd="sng" w="1143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6"/>
          <p:cNvSpPr txBox="1"/>
          <p:nvPr/>
        </p:nvSpPr>
        <p:spPr>
          <a:xfrm>
            <a:off x="5293800" y="4173250"/>
            <a:ext cx="39264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Example photo of the porch of a Migrant Family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7"/>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63" name="Google Shape;463;p6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sp>
        <p:nvSpPr>
          <p:cNvPr id="464" name="Google Shape;464;p67"/>
          <p:cNvSpPr txBox="1"/>
          <p:nvPr/>
        </p:nvSpPr>
        <p:spPr>
          <a:xfrm>
            <a:off x="4170875" y="3728950"/>
            <a:ext cx="53016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Example photos demonstrating how farm equipment can be used to identify houses of potential migrant families/students</a:t>
            </a:r>
            <a:endParaRPr/>
          </a:p>
        </p:txBody>
      </p:sp>
      <p:pic>
        <p:nvPicPr>
          <p:cNvPr id="465" name="Google Shape;465;p67"/>
          <p:cNvPicPr preferRelativeResize="0"/>
          <p:nvPr/>
        </p:nvPicPr>
        <p:blipFill>
          <a:blip r:embed="rId4">
            <a:alphaModFix/>
          </a:blip>
          <a:stretch>
            <a:fillRect/>
          </a:stretch>
        </p:blipFill>
        <p:spPr>
          <a:xfrm>
            <a:off x="1022350" y="83975"/>
            <a:ext cx="2832981" cy="3907673"/>
          </a:xfrm>
          <a:prstGeom prst="rect">
            <a:avLst/>
          </a:prstGeom>
          <a:noFill/>
          <a:ln cap="flat" cmpd="sng" w="38100">
            <a:solidFill>
              <a:schemeClr val="dk1"/>
            </a:solidFill>
            <a:prstDash val="solid"/>
            <a:round/>
            <a:headEnd len="sm" w="sm" type="none"/>
            <a:tailEnd len="sm" w="sm" type="none"/>
          </a:ln>
          <a:effectLst>
            <a:outerShdw blurRad="128588" rotWithShape="0" algn="bl" dir="3840000" dist="76200">
              <a:srgbClr val="000000">
                <a:alpha val="68000"/>
              </a:srgbClr>
            </a:outerShdw>
          </a:effectLst>
        </p:spPr>
      </p:pic>
      <p:pic>
        <p:nvPicPr>
          <p:cNvPr id="466" name="Google Shape;466;p67"/>
          <p:cNvPicPr preferRelativeResize="0"/>
          <p:nvPr/>
        </p:nvPicPr>
        <p:blipFill>
          <a:blip r:embed="rId5">
            <a:alphaModFix/>
          </a:blip>
          <a:stretch>
            <a:fillRect/>
          </a:stretch>
        </p:blipFill>
        <p:spPr>
          <a:xfrm>
            <a:off x="4721684" y="617845"/>
            <a:ext cx="3739912" cy="2901755"/>
          </a:xfrm>
          <a:prstGeom prst="rect">
            <a:avLst/>
          </a:prstGeom>
          <a:noFill/>
          <a:ln cap="flat" cmpd="sng" w="38100">
            <a:solidFill>
              <a:schemeClr val="dk1"/>
            </a:solidFill>
            <a:prstDash val="solid"/>
            <a:round/>
            <a:headEnd len="sm" w="sm" type="none"/>
            <a:tailEnd len="sm" w="sm" type="none"/>
          </a:ln>
          <a:effectLst>
            <a:outerShdw blurRad="157163" rotWithShape="0" algn="bl" dir="5400000" dist="85725">
              <a:srgbClr val="000000">
                <a:alpha val="79000"/>
              </a:srgbClr>
            </a:outerShdw>
          </a:effectLst>
        </p:spPr>
      </p:pic>
      <p:sp>
        <p:nvSpPr>
          <p:cNvPr id="467" name="Google Shape;467;p67"/>
          <p:cNvSpPr/>
          <p:nvPr/>
        </p:nvSpPr>
        <p:spPr>
          <a:xfrm>
            <a:off x="3985239" y="1880894"/>
            <a:ext cx="1134300" cy="483900"/>
          </a:xfrm>
          <a:prstGeom prst="rightArrow">
            <a:avLst>
              <a:gd fmla="val 50000" name="adj1"/>
              <a:gd fmla="val 50000" name="adj2"/>
            </a:avLst>
          </a:prstGeom>
          <a:solidFill>
            <a:srgbClr val="980000"/>
          </a:solidFill>
          <a:ln cap="flat" cmpd="sng" w="9525">
            <a:solidFill>
              <a:srgbClr val="980000"/>
            </a:solidFill>
            <a:prstDash val="solid"/>
            <a:round/>
            <a:headEnd len="sm" w="sm" type="none"/>
            <a:tailEnd len="sm" w="sm" type="none"/>
          </a:ln>
          <a:effectLst>
            <a:outerShdw blurRad="57150" rotWithShape="0" algn="bl" dir="5400000" dist="57150">
              <a:srgbClr val="000000">
                <a:alpha val="8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7"/>
          <p:cNvSpPr/>
          <p:nvPr/>
        </p:nvSpPr>
        <p:spPr>
          <a:xfrm>
            <a:off x="5578393" y="1323542"/>
            <a:ext cx="938100" cy="1041300"/>
          </a:xfrm>
          <a:prstGeom prst="ellipse">
            <a:avLst/>
          </a:prstGeom>
          <a:noFill/>
          <a:ln cap="flat" cmpd="sng" w="1143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7"/>
          <p:cNvSpPr txBox="1"/>
          <p:nvPr/>
        </p:nvSpPr>
        <p:spPr>
          <a:xfrm>
            <a:off x="1467050" y="3479500"/>
            <a:ext cx="2131200" cy="945000"/>
          </a:xfrm>
          <a:prstGeom prst="rect">
            <a:avLst/>
          </a:prstGeom>
          <a:solidFill>
            <a:schemeClr val="lt1"/>
          </a:solid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Baskets used at tree nurseries to help hold and  transplant trees</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41"/>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6" name="Google Shape;176;p41"/>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What is a recruiter?</a:t>
            </a:r>
            <a:endParaRPr b="1" sz="2200">
              <a:solidFill>
                <a:srgbClr val="FFFFFF"/>
              </a:solidFill>
            </a:endParaRPr>
          </a:p>
        </p:txBody>
      </p:sp>
      <p:sp>
        <p:nvSpPr>
          <p:cNvPr id="177" name="Google Shape;177;p41"/>
          <p:cNvSpPr txBox="1"/>
          <p:nvPr/>
        </p:nvSpPr>
        <p:spPr>
          <a:xfrm>
            <a:off x="0" y="1066800"/>
            <a:ext cx="54231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Recruiters are an integral part of the Migrant Education Program. Recruiters are the face of the program. They are the first ones that many migrant farmworkers and students meet before being enrolled in MEP.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highlight>
                  <a:schemeClr val="lt1"/>
                </a:highlight>
                <a:latin typeface="Calibri"/>
                <a:ea typeface="Calibri"/>
                <a:cs typeface="Calibri"/>
                <a:sym typeface="Calibri"/>
              </a:rPr>
              <a:t>Recruiters are the eyes and ears of the Migrant Education Program as they search through their communities to find the families and students who are eligible for MEP services.</a:t>
            </a:r>
            <a:endParaRPr sz="18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41"/>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79" name="Google Shape;179;p4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pic>
        <p:nvPicPr>
          <p:cNvPr id="180" name="Google Shape;180;p41"/>
          <p:cNvPicPr preferRelativeResize="0"/>
          <p:nvPr/>
        </p:nvPicPr>
        <p:blipFill rotWithShape="1">
          <a:blip r:embed="rId4">
            <a:alphaModFix/>
          </a:blip>
          <a:srcRect b="0" l="23868" r="8284" t="0"/>
          <a:stretch/>
        </p:blipFill>
        <p:spPr>
          <a:xfrm>
            <a:off x="5673150" y="847750"/>
            <a:ext cx="3114025" cy="3442049"/>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8"/>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75" name="Google Shape;475;p68"/>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76" name="Google Shape;476;p68"/>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Conducting an Eligibility Interview</a:t>
            </a:r>
            <a:endParaRPr sz="2200">
              <a:solidFill>
                <a:srgbClr val="FFFFFF"/>
              </a:solidFill>
            </a:endParaRPr>
          </a:p>
        </p:txBody>
      </p:sp>
      <p:pic>
        <p:nvPicPr>
          <p:cNvPr id="477" name="Google Shape;477;p6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sp>
        <p:nvSpPr>
          <p:cNvPr id="478" name="Google Shape;478;p68"/>
          <p:cNvSpPr txBox="1"/>
          <p:nvPr>
            <p:ph idx="1" type="body"/>
          </p:nvPr>
        </p:nvSpPr>
        <p:spPr>
          <a:xfrm>
            <a:off x="215325" y="1115075"/>
            <a:ext cx="5211900" cy="264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One of the key skills that all recruiters must learn is how to properly conduct an eligibility interview to see if migrant families/students qualify.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Recruiters will be conducting multiple eligibility interviews every day on the job.</a:t>
            </a:r>
            <a:endParaRPr sz="2000">
              <a:solidFill>
                <a:schemeClr val="dk1"/>
              </a:solidFill>
              <a:latin typeface="Calibri"/>
              <a:ea typeface="Calibri"/>
              <a:cs typeface="Calibri"/>
              <a:sym typeface="Calibri"/>
            </a:endParaRPr>
          </a:p>
        </p:txBody>
      </p:sp>
      <p:pic>
        <p:nvPicPr>
          <p:cNvPr id="479" name="Google Shape;479;p68"/>
          <p:cNvPicPr preferRelativeResize="0"/>
          <p:nvPr/>
        </p:nvPicPr>
        <p:blipFill rotWithShape="1">
          <a:blip r:embed="rId4">
            <a:alphaModFix/>
          </a:blip>
          <a:srcRect b="0" l="12740" r="12094" t="0"/>
          <a:stretch/>
        </p:blipFill>
        <p:spPr>
          <a:xfrm>
            <a:off x="5472675" y="953700"/>
            <a:ext cx="3359451" cy="3056650"/>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9"/>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85" name="Google Shape;485;p69"/>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86" name="Google Shape;486;p69"/>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Conducting an Eligibility Interview</a:t>
            </a:r>
            <a:endParaRPr sz="2200">
              <a:solidFill>
                <a:srgbClr val="FFFFFF"/>
              </a:solidFill>
            </a:endParaRPr>
          </a:p>
        </p:txBody>
      </p:sp>
      <p:pic>
        <p:nvPicPr>
          <p:cNvPr id="487" name="Google Shape;487;p6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sp>
        <p:nvSpPr>
          <p:cNvPr id="488" name="Google Shape;488;p69"/>
          <p:cNvSpPr txBox="1"/>
          <p:nvPr>
            <p:ph idx="1" type="body"/>
          </p:nvPr>
        </p:nvSpPr>
        <p:spPr>
          <a:xfrm>
            <a:off x="215325" y="962675"/>
            <a:ext cx="5211900" cy="29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It can take time and practice to become great at conducting eligibility interviews. Don't get frustrated with yourself and keep trying.</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 sz="2000">
                <a:solidFill>
                  <a:schemeClr val="dk1"/>
                </a:solidFill>
                <a:latin typeface="Calibri"/>
                <a:ea typeface="Calibri"/>
                <a:cs typeface="Calibri"/>
                <a:sym typeface="Calibri"/>
              </a:rPr>
              <a:t>New recruiters may be helped by carrying COEs with them in the field to remind themselves of what information they need to obtain during eligibility interviews.</a:t>
            </a:r>
            <a:endParaRPr sz="2000">
              <a:solidFill>
                <a:schemeClr val="dk1"/>
              </a:solidFill>
              <a:latin typeface="Calibri"/>
              <a:ea typeface="Calibri"/>
              <a:cs typeface="Calibri"/>
              <a:sym typeface="Calibri"/>
            </a:endParaRPr>
          </a:p>
        </p:txBody>
      </p:sp>
      <p:pic>
        <p:nvPicPr>
          <p:cNvPr id="489" name="Google Shape;489;p69"/>
          <p:cNvPicPr preferRelativeResize="0"/>
          <p:nvPr/>
        </p:nvPicPr>
        <p:blipFill rotWithShape="1">
          <a:blip r:embed="rId4">
            <a:alphaModFix/>
          </a:blip>
          <a:srcRect b="0" l="12740" r="12094" t="0"/>
          <a:stretch/>
        </p:blipFill>
        <p:spPr>
          <a:xfrm>
            <a:off x="5472675" y="953700"/>
            <a:ext cx="3359451" cy="3056650"/>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0"/>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95" name="Google Shape;495;p70"/>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96" name="Google Shape;496;p70"/>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Tips for Conducting an Eligibility Interview</a:t>
            </a:r>
            <a:endParaRPr sz="2200">
              <a:solidFill>
                <a:srgbClr val="FFFFFF"/>
              </a:solidFill>
            </a:endParaRPr>
          </a:p>
        </p:txBody>
      </p:sp>
      <p:pic>
        <p:nvPicPr>
          <p:cNvPr id="497" name="Google Shape;497;p7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pic>
        <p:nvPicPr>
          <p:cNvPr id="498" name="Google Shape;498;p70"/>
          <p:cNvPicPr preferRelativeResize="0"/>
          <p:nvPr/>
        </p:nvPicPr>
        <p:blipFill rotWithShape="1">
          <a:blip r:embed="rId4">
            <a:alphaModFix/>
          </a:blip>
          <a:srcRect b="3905" l="15751" r="61266" t="10828"/>
          <a:stretch/>
        </p:blipFill>
        <p:spPr>
          <a:xfrm>
            <a:off x="3165400" y="697200"/>
            <a:ext cx="1356999" cy="3890549"/>
          </a:xfrm>
          <a:prstGeom prst="rect">
            <a:avLst/>
          </a:prstGeom>
          <a:noFill/>
          <a:ln>
            <a:noFill/>
          </a:ln>
          <a:effectLst>
            <a:outerShdw blurRad="57150" rotWithShape="0" algn="bl" dir="5400000" dist="19050">
              <a:srgbClr val="000000">
                <a:alpha val="50000"/>
              </a:srgbClr>
            </a:outerShdw>
          </a:effectLst>
        </p:spPr>
      </p:pic>
      <p:sp>
        <p:nvSpPr>
          <p:cNvPr id="499" name="Google Shape;499;p70"/>
          <p:cNvSpPr txBox="1"/>
          <p:nvPr/>
        </p:nvSpPr>
        <p:spPr>
          <a:xfrm>
            <a:off x="0" y="762000"/>
            <a:ext cx="34959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You don't have to jump straight  into eligibility questions</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Begin by making the conversation personal and checking how the family/student is doing</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1000"/>
              </a:spcAft>
              <a:buClr>
                <a:schemeClr val="dk1"/>
              </a:buClr>
              <a:buSzPts val="1800"/>
              <a:buFont typeface="Calibri"/>
              <a:buChar char="●"/>
            </a:pPr>
            <a:r>
              <a:rPr lang="en" sz="1800">
                <a:solidFill>
                  <a:schemeClr val="dk1"/>
                </a:solidFill>
                <a:latin typeface="Calibri"/>
                <a:ea typeface="Calibri"/>
                <a:cs typeface="Calibri"/>
                <a:sym typeface="Calibri"/>
              </a:rPr>
              <a:t>Always work to ask questions that will move the conversation forward</a:t>
            </a:r>
            <a:endParaRPr sz="1800">
              <a:solidFill>
                <a:schemeClr val="dk1"/>
              </a:solidFill>
              <a:latin typeface="Calibri"/>
              <a:ea typeface="Calibri"/>
              <a:cs typeface="Calibri"/>
              <a:sym typeface="Calibri"/>
            </a:endParaRPr>
          </a:p>
        </p:txBody>
      </p:sp>
      <p:sp>
        <p:nvSpPr>
          <p:cNvPr id="500" name="Google Shape;500;p70"/>
          <p:cNvSpPr txBox="1"/>
          <p:nvPr/>
        </p:nvSpPr>
        <p:spPr>
          <a:xfrm>
            <a:off x="5825850" y="766950"/>
            <a:ext cx="30000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If something makes the person you are interviewing uncomfortable, change the subject and circle back around to it</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1000"/>
              </a:spcAft>
              <a:buClr>
                <a:schemeClr val="dk1"/>
              </a:buClr>
              <a:buSzPts val="1800"/>
              <a:buFont typeface="Calibri"/>
              <a:buChar char="●"/>
            </a:pPr>
            <a:r>
              <a:rPr lang="en" sz="1800">
                <a:solidFill>
                  <a:schemeClr val="dk1"/>
                </a:solidFill>
                <a:latin typeface="Calibri"/>
                <a:ea typeface="Calibri"/>
                <a:cs typeface="Calibri"/>
                <a:sym typeface="Calibri"/>
              </a:rPr>
              <a:t>You may have to ask some questions multiple times and in multiple ways to get an answer</a:t>
            </a:r>
            <a:endParaRPr sz="1800">
              <a:solidFill>
                <a:schemeClr val="dk1"/>
              </a:solidFill>
              <a:latin typeface="Calibri"/>
              <a:ea typeface="Calibri"/>
              <a:cs typeface="Calibri"/>
              <a:sym typeface="Calibri"/>
            </a:endParaRPr>
          </a:p>
        </p:txBody>
      </p:sp>
      <p:pic>
        <p:nvPicPr>
          <p:cNvPr id="501" name="Google Shape;501;p70"/>
          <p:cNvPicPr preferRelativeResize="0"/>
          <p:nvPr/>
        </p:nvPicPr>
        <p:blipFill rotWithShape="1">
          <a:blip r:embed="rId4">
            <a:alphaModFix/>
          </a:blip>
          <a:srcRect b="3905" l="51620" r="22136" t="10828"/>
          <a:stretch/>
        </p:blipFill>
        <p:spPr>
          <a:xfrm>
            <a:off x="4495801" y="697200"/>
            <a:ext cx="1549599" cy="38905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71"/>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07" name="Google Shape;507;p71"/>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08" name="Google Shape;508;p71"/>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Tips for Conducting an Eligibility Interview</a:t>
            </a:r>
            <a:endParaRPr sz="2200">
              <a:solidFill>
                <a:srgbClr val="FFFFFF"/>
              </a:solidFill>
            </a:endParaRPr>
          </a:p>
        </p:txBody>
      </p:sp>
      <p:pic>
        <p:nvPicPr>
          <p:cNvPr id="509" name="Google Shape;509;p7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p:spPr>
      </p:pic>
      <p:pic>
        <p:nvPicPr>
          <p:cNvPr id="510" name="Google Shape;510;p71"/>
          <p:cNvPicPr preferRelativeResize="0"/>
          <p:nvPr/>
        </p:nvPicPr>
        <p:blipFill rotWithShape="1">
          <a:blip r:embed="rId4">
            <a:alphaModFix/>
          </a:blip>
          <a:srcRect b="3905" l="15751" r="61266" t="10828"/>
          <a:stretch/>
        </p:blipFill>
        <p:spPr>
          <a:xfrm>
            <a:off x="3165400" y="697200"/>
            <a:ext cx="1356999" cy="3890549"/>
          </a:xfrm>
          <a:prstGeom prst="rect">
            <a:avLst/>
          </a:prstGeom>
          <a:noFill/>
          <a:ln>
            <a:noFill/>
          </a:ln>
          <a:effectLst>
            <a:outerShdw blurRad="57150" rotWithShape="0" algn="bl" dir="5400000" dist="19050">
              <a:srgbClr val="000000">
                <a:alpha val="50000"/>
              </a:srgbClr>
            </a:outerShdw>
          </a:effectLst>
        </p:spPr>
      </p:pic>
      <p:sp>
        <p:nvSpPr>
          <p:cNvPr id="511" name="Google Shape;511;p71"/>
          <p:cNvSpPr txBox="1"/>
          <p:nvPr/>
        </p:nvSpPr>
        <p:spPr>
          <a:xfrm>
            <a:off x="0" y="838200"/>
            <a:ext cx="33069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Quality of time is more important than the quantity of conversations</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Don’t immediately start with your elevator pitch unless prompted</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1000"/>
              </a:spcAft>
              <a:buClr>
                <a:schemeClr val="dk1"/>
              </a:buClr>
              <a:buSzPts val="1800"/>
              <a:buFont typeface="Calibri"/>
              <a:buChar char="●"/>
            </a:pPr>
            <a:r>
              <a:rPr lang="en" sz="1800">
                <a:solidFill>
                  <a:schemeClr val="dk1"/>
                </a:solidFill>
                <a:latin typeface="Calibri"/>
                <a:ea typeface="Calibri"/>
                <a:cs typeface="Calibri"/>
                <a:sym typeface="Calibri"/>
              </a:rPr>
              <a:t>Be careful of “danger words” that people may react negatively too</a:t>
            </a:r>
            <a:endParaRPr sz="1800">
              <a:solidFill>
                <a:schemeClr val="dk1"/>
              </a:solidFill>
              <a:latin typeface="Calibri"/>
              <a:ea typeface="Calibri"/>
              <a:cs typeface="Calibri"/>
              <a:sym typeface="Calibri"/>
            </a:endParaRPr>
          </a:p>
        </p:txBody>
      </p:sp>
      <p:sp>
        <p:nvSpPr>
          <p:cNvPr id="512" name="Google Shape;512;p71"/>
          <p:cNvSpPr txBox="1"/>
          <p:nvPr/>
        </p:nvSpPr>
        <p:spPr>
          <a:xfrm>
            <a:off x="5825850" y="766950"/>
            <a:ext cx="30000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Always carry some form of identification that you can show if needed</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During conversations stress connections with the local schools and </a:t>
            </a:r>
            <a:r>
              <a:rPr lang="en" sz="1800">
                <a:solidFill>
                  <a:schemeClr val="dk1"/>
                </a:solidFill>
                <a:latin typeface="Calibri"/>
                <a:ea typeface="Calibri"/>
                <a:cs typeface="Calibri"/>
                <a:sym typeface="Calibri"/>
              </a:rPr>
              <a:t>department of education to help build trust</a:t>
            </a:r>
            <a:endParaRPr sz="1800">
              <a:solidFill>
                <a:schemeClr val="dk1"/>
              </a:solidFill>
              <a:latin typeface="Calibri"/>
              <a:ea typeface="Calibri"/>
              <a:cs typeface="Calibri"/>
              <a:sym typeface="Calibri"/>
            </a:endParaRPr>
          </a:p>
          <a:p>
            <a:pPr indent="-342900" lvl="0" marL="457200" rtl="0" algn="l">
              <a:lnSpc>
                <a:spcPct val="115000"/>
              </a:lnSpc>
              <a:spcBef>
                <a:spcPts val="1000"/>
              </a:spcBef>
              <a:spcAft>
                <a:spcPts val="1000"/>
              </a:spcAft>
              <a:buClr>
                <a:schemeClr val="dk1"/>
              </a:buClr>
              <a:buSzPts val="1800"/>
              <a:buFont typeface="Calibri"/>
              <a:buChar char="●"/>
            </a:pPr>
            <a:r>
              <a:rPr lang="en" sz="1800">
                <a:solidFill>
                  <a:schemeClr val="dk1"/>
                </a:solidFill>
                <a:latin typeface="Calibri"/>
                <a:ea typeface="Calibri"/>
                <a:cs typeface="Calibri"/>
                <a:sym typeface="Calibri"/>
              </a:rPr>
              <a:t>Always be respectful of their time</a:t>
            </a:r>
            <a:endParaRPr sz="1800">
              <a:solidFill>
                <a:schemeClr val="dk1"/>
              </a:solidFill>
              <a:latin typeface="Calibri"/>
              <a:ea typeface="Calibri"/>
              <a:cs typeface="Calibri"/>
              <a:sym typeface="Calibri"/>
            </a:endParaRPr>
          </a:p>
        </p:txBody>
      </p:sp>
      <p:pic>
        <p:nvPicPr>
          <p:cNvPr id="513" name="Google Shape;513;p71"/>
          <p:cNvPicPr preferRelativeResize="0"/>
          <p:nvPr/>
        </p:nvPicPr>
        <p:blipFill rotWithShape="1">
          <a:blip r:embed="rId4">
            <a:alphaModFix/>
          </a:blip>
          <a:srcRect b="3905" l="51620" r="22136" t="10828"/>
          <a:stretch/>
        </p:blipFill>
        <p:spPr>
          <a:xfrm>
            <a:off x="4495801" y="697200"/>
            <a:ext cx="1549599" cy="38905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72"/>
          <p:cNvSpPr/>
          <p:nvPr/>
        </p:nvSpPr>
        <p:spPr>
          <a:xfrm flipH="1" rot="-5400000">
            <a:off x="4386600" y="-4082700"/>
            <a:ext cx="393300" cy="9166500"/>
          </a:xfrm>
          <a:prstGeom prst="rect">
            <a:avLst/>
          </a:prstGeom>
          <a:solidFill>
            <a:srgbClr val="B45F06"/>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19" name="Google Shape;519;p72"/>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What I Wish I Knew!</a:t>
            </a:r>
            <a:endParaRPr b="1" sz="2200">
              <a:solidFill>
                <a:srgbClr val="FFFFFF"/>
              </a:solidFill>
            </a:endParaRPr>
          </a:p>
        </p:txBody>
      </p:sp>
      <p:sp>
        <p:nvSpPr>
          <p:cNvPr id="520" name="Google Shape;520;p72"/>
          <p:cNvSpPr/>
          <p:nvPr/>
        </p:nvSpPr>
        <p:spPr>
          <a:xfrm flipH="1" rot="-5400000">
            <a:off x="4386600" y="150200"/>
            <a:ext cx="393300" cy="91665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21" name="Google Shape;521;p7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B45F06"/>
            </a:solidFill>
            <a:prstDash val="solid"/>
            <a:round/>
            <a:headEnd len="sm" w="sm" type="none"/>
            <a:tailEnd len="sm" w="sm" type="none"/>
          </a:ln>
          <a:effectLst>
            <a:outerShdw blurRad="57150" rotWithShape="0" algn="bl" dir="5400000" dist="19050">
              <a:srgbClr val="000000">
                <a:alpha val="50000"/>
              </a:srgbClr>
            </a:outerShdw>
          </a:effectLst>
        </p:spPr>
      </p:pic>
      <p:sp>
        <p:nvSpPr>
          <p:cNvPr id="522" name="Google Shape;522;p72"/>
          <p:cNvSpPr/>
          <p:nvPr/>
        </p:nvSpPr>
        <p:spPr>
          <a:xfrm>
            <a:off x="2680575" y="917250"/>
            <a:ext cx="5293800" cy="3337200"/>
          </a:xfrm>
          <a:prstGeom prst="roundRect">
            <a:avLst>
              <a:gd fmla="val 16667" name="adj"/>
            </a:avLst>
          </a:prstGeom>
          <a:solidFill>
            <a:srgbClr val="FFD9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523" name="Google Shape;523;p72"/>
          <p:cNvSpPr txBox="1"/>
          <p:nvPr/>
        </p:nvSpPr>
        <p:spPr>
          <a:xfrm>
            <a:off x="2881100" y="1006475"/>
            <a:ext cx="4805400" cy="12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222222"/>
                </a:solidFill>
                <a:latin typeface="Calibri"/>
                <a:ea typeface="Calibri"/>
                <a:cs typeface="Calibri"/>
                <a:sym typeface="Calibri"/>
              </a:rPr>
              <a:t>"After being a Migrant Recruiter for a little over a year, the most reliable information that I would tell myself back when I first started is to build good rapport with your farmers, migrant families, schools, OSY’s, and anyone in one's region. Having good rapport is extremely important."</a:t>
            </a:r>
            <a:endParaRPr sz="2000">
              <a:latin typeface="Calibri"/>
              <a:ea typeface="Calibri"/>
              <a:cs typeface="Calibri"/>
              <a:sym typeface="Calibri"/>
            </a:endParaRPr>
          </a:p>
        </p:txBody>
      </p:sp>
      <p:sp>
        <p:nvSpPr>
          <p:cNvPr id="524" name="Google Shape;524;p72"/>
          <p:cNvSpPr txBox="1"/>
          <p:nvPr/>
        </p:nvSpPr>
        <p:spPr>
          <a:xfrm>
            <a:off x="3043100" y="3593975"/>
            <a:ext cx="3320100" cy="645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Iris</a:t>
            </a:r>
            <a:r>
              <a:rPr lang="en" sz="2000">
                <a:latin typeface="Calibri"/>
                <a:ea typeface="Calibri"/>
                <a:cs typeface="Calibri"/>
                <a:sym typeface="Calibri"/>
              </a:rPr>
              <a:t> from Missouri</a:t>
            </a:r>
            <a:endParaRPr sz="20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3"/>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30" name="Google Shape;530;p73"/>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Recruiting 101 Module</a:t>
            </a:r>
            <a:endParaRPr b="1" sz="2200">
              <a:solidFill>
                <a:srgbClr val="FFFFFF"/>
              </a:solidFill>
            </a:endParaRPr>
          </a:p>
        </p:txBody>
      </p:sp>
      <p:sp>
        <p:nvSpPr>
          <p:cNvPr id="531" name="Google Shape;531;p73"/>
          <p:cNvSpPr txBox="1"/>
          <p:nvPr/>
        </p:nvSpPr>
        <p:spPr>
          <a:xfrm>
            <a:off x="152400" y="2362200"/>
            <a:ext cx="46254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To help prepare new recruiters for working in the field, IDRC has created a new Online Training Module aimed at teaching new recruiters what they need to know to get into the field and recruiting.</a:t>
            </a:r>
            <a:endParaRPr sz="1800">
              <a:solidFill>
                <a:schemeClr val="dk1"/>
              </a:solidFill>
              <a:latin typeface="Calibri"/>
              <a:ea typeface="Calibri"/>
              <a:cs typeface="Calibri"/>
              <a:sym typeface="Calibri"/>
            </a:endParaRPr>
          </a:p>
        </p:txBody>
      </p:sp>
      <p:sp>
        <p:nvSpPr>
          <p:cNvPr id="532" name="Google Shape;532;p73"/>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33" name="Google Shape;533;p7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534" name="Google Shape;534;p73"/>
          <p:cNvSpPr txBox="1"/>
          <p:nvPr/>
        </p:nvSpPr>
        <p:spPr>
          <a:xfrm>
            <a:off x="0" y="940500"/>
            <a:ext cx="4572000" cy="77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t>Introducing the </a:t>
            </a:r>
            <a:r>
              <a:rPr b="1" lang="en" sz="2400" u="sng">
                <a:solidFill>
                  <a:srgbClr val="FF0000"/>
                </a:solidFill>
              </a:rPr>
              <a:t>New</a:t>
            </a:r>
            <a:r>
              <a:rPr b="1" lang="en" sz="2400"/>
              <a:t> </a:t>
            </a:r>
            <a:endParaRPr b="1" sz="2400"/>
          </a:p>
          <a:p>
            <a:pPr indent="0" lvl="0" marL="0" rtl="0" algn="ctr">
              <a:spcBef>
                <a:spcPts val="0"/>
              </a:spcBef>
              <a:spcAft>
                <a:spcPts val="0"/>
              </a:spcAft>
              <a:buNone/>
            </a:pPr>
            <a:r>
              <a:rPr b="1" lang="en" sz="2400"/>
              <a:t>Recruiting 101 Module!</a:t>
            </a:r>
            <a:endParaRPr b="1" sz="2400"/>
          </a:p>
        </p:txBody>
      </p:sp>
      <p:pic>
        <p:nvPicPr>
          <p:cNvPr id="535" name="Google Shape;535;p73"/>
          <p:cNvPicPr preferRelativeResize="0"/>
          <p:nvPr/>
        </p:nvPicPr>
        <p:blipFill>
          <a:blip r:embed="rId4">
            <a:alphaModFix/>
          </a:blip>
          <a:stretch>
            <a:fillRect/>
          </a:stretch>
        </p:blipFill>
        <p:spPr>
          <a:xfrm>
            <a:off x="4648200" y="1098037"/>
            <a:ext cx="4352973" cy="272061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4"/>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41" name="Google Shape;541;p74"/>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Recruiting 101 Module</a:t>
            </a:r>
            <a:endParaRPr b="1" sz="2200">
              <a:solidFill>
                <a:srgbClr val="FFFFFF"/>
              </a:solidFill>
            </a:endParaRPr>
          </a:p>
        </p:txBody>
      </p:sp>
      <p:sp>
        <p:nvSpPr>
          <p:cNvPr id="542" name="Google Shape;542;p74"/>
          <p:cNvSpPr txBox="1"/>
          <p:nvPr/>
        </p:nvSpPr>
        <p:spPr>
          <a:xfrm>
            <a:off x="76200" y="1524000"/>
            <a:ext cx="4443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Recruiting 101 module is a series of 7 lessons designed to be used by recruiters for self-study so they can learn individually and at their own pace.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Each chapter is designed to be completed in 30 minutes or less.</a:t>
            </a:r>
            <a:endParaRPr sz="1800">
              <a:solidFill>
                <a:schemeClr val="dk1"/>
              </a:solidFill>
              <a:latin typeface="Calibri"/>
              <a:ea typeface="Calibri"/>
              <a:cs typeface="Calibri"/>
              <a:sym typeface="Calibri"/>
            </a:endParaRPr>
          </a:p>
        </p:txBody>
      </p:sp>
      <p:sp>
        <p:nvSpPr>
          <p:cNvPr id="543" name="Google Shape;543;p74"/>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44" name="Google Shape;544;p7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pic>
        <p:nvPicPr>
          <p:cNvPr id="545" name="Google Shape;545;p74"/>
          <p:cNvPicPr preferRelativeResize="0"/>
          <p:nvPr/>
        </p:nvPicPr>
        <p:blipFill>
          <a:blip r:embed="rId4">
            <a:alphaModFix/>
          </a:blip>
          <a:stretch>
            <a:fillRect/>
          </a:stretch>
        </p:blipFill>
        <p:spPr>
          <a:xfrm>
            <a:off x="4648200" y="1098037"/>
            <a:ext cx="4352973" cy="272061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5"/>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51" name="Google Shape;551;p75"/>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Recruiting 101 Module</a:t>
            </a:r>
            <a:endParaRPr b="1" sz="2200">
              <a:solidFill>
                <a:srgbClr val="FFFFFF"/>
              </a:solidFill>
            </a:endParaRPr>
          </a:p>
        </p:txBody>
      </p:sp>
      <p:sp>
        <p:nvSpPr>
          <p:cNvPr id="552" name="Google Shape;552;p75"/>
          <p:cNvSpPr txBox="1"/>
          <p:nvPr/>
        </p:nvSpPr>
        <p:spPr>
          <a:xfrm>
            <a:off x="152400" y="2209800"/>
            <a:ext cx="4471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Recruiting 101 module is divided into 7 different lessons. Each lesson covers an important aspect of being a recruiter.</a:t>
            </a:r>
            <a:endParaRPr sz="1800">
              <a:solidFill>
                <a:schemeClr val="dk1"/>
              </a:solidFill>
              <a:latin typeface="Calibri"/>
              <a:ea typeface="Calibri"/>
              <a:cs typeface="Calibri"/>
              <a:sym typeface="Calibri"/>
            </a:endParaRPr>
          </a:p>
        </p:txBody>
      </p:sp>
      <p:sp>
        <p:nvSpPr>
          <p:cNvPr id="553" name="Google Shape;553;p75"/>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54" name="Google Shape;554;p7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pic>
        <p:nvPicPr>
          <p:cNvPr id="555" name="Google Shape;555;p75"/>
          <p:cNvPicPr preferRelativeResize="0"/>
          <p:nvPr/>
        </p:nvPicPr>
        <p:blipFill>
          <a:blip r:embed="rId4">
            <a:alphaModFix/>
          </a:blip>
          <a:stretch>
            <a:fillRect/>
          </a:stretch>
        </p:blipFill>
        <p:spPr>
          <a:xfrm>
            <a:off x="4648200" y="1098037"/>
            <a:ext cx="4352973" cy="272061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6"/>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61" name="Google Shape;561;p76"/>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Recruiting 101 Module</a:t>
            </a:r>
            <a:endParaRPr b="1" sz="2200">
              <a:solidFill>
                <a:srgbClr val="FFFFFF"/>
              </a:solidFill>
            </a:endParaRPr>
          </a:p>
        </p:txBody>
      </p:sp>
      <p:sp>
        <p:nvSpPr>
          <p:cNvPr id="562" name="Google Shape;562;p76"/>
          <p:cNvSpPr txBox="1"/>
          <p:nvPr/>
        </p:nvSpPr>
        <p:spPr>
          <a:xfrm>
            <a:off x="76200" y="1219200"/>
            <a:ext cx="542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Recruiting 101 Chapters:</a:t>
            </a:r>
            <a:endParaRPr sz="1800">
              <a:solidFill>
                <a:schemeClr val="dk1"/>
              </a:solidFill>
              <a:latin typeface="Calibri"/>
              <a:ea typeface="Calibri"/>
              <a:cs typeface="Calibri"/>
              <a:sym typeface="Calibri"/>
            </a:endParaRPr>
          </a:p>
        </p:txBody>
      </p:sp>
      <p:sp>
        <p:nvSpPr>
          <p:cNvPr id="563" name="Google Shape;563;p76"/>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64" name="Google Shape;564;p7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565" name="Google Shape;565;p76"/>
          <p:cNvSpPr txBox="1"/>
          <p:nvPr/>
        </p:nvSpPr>
        <p:spPr>
          <a:xfrm>
            <a:off x="76200" y="1752600"/>
            <a:ext cx="54231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What it Takes to be a Great Recruiter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Resources Available to Recruiters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Migratory Agricultural Worker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 Qualifying Move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Getting Familiar With the COE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Getting Out Into the Field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After Being in the Field</a:t>
            </a:r>
            <a:endParaRPr sz="1800">
              <a:solidFill>
                <a:schemeClr val="dk1"/>
              </a:solidFill>
              <a:latin typeface="Calibri"/>
              <a:ea typeface="Calibri"/>
              <a:cs typeface="Calibri"/>
              <a:sym typeface="Calibri"/>
            </a:endParaRPr>
          </a:p>
        </p:txBody>
      </p:sp>
      <p:pic>
        <p:nvPicPr>
          <p:cNvPr id="566" name="Google Shape;566;p76"/>
          <p:cNvPicPr preferRelativeResize="0"/>
          <p:nvPr/>
        </p:nvPicPr>
        <p:blipFill>
          <a:blip r:embed="rId4">
            <a:alphaModFix/>
          </a:blip>
          <a:stretch>
            <a:fillRect/>
          </a:stretch>
        </p:blipFill>
        <p:spPr>
          <a:xfrm>
            <a:off x="4648200" y="1098037"/>
            <a:ext cx="4352973" cy="272061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7"/>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72" name="Google Shape;572;p77"/>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Recruiting 101 Module</a:t>
            </a:r>
            <a:endParaRPr b="1" sz="2200">
              <a:solidFill>
                <a:srgbClr val="FFFFFF"/>
              </a:solidFill>
            </a:endParaRPr>
          </a:p>
        </p:txBody>
      </p:sp>
      <p:sp>
        <p:nvSpPr>
          <p:cNvPr id="573" name="Google Shape;573;p77"/>
          <p:cNvSpPr txBox="1"/>
          <p:nvPr/>
        </p:nvSpPr>
        <p:spPr>
          <a:xfrm>
            <a:off x="152400" y="1981200"/>
            <a:ext cx="43530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Learning objectives for each chapter</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Resources for further learning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Questions to help facilitate learning and self reflection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An activity to put what you have learned into practice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 mini-quiz to help evaluate learning</a:t>
            </a:r>
            <a:endParaRPr sz="1800">
              <a:solidFill>
                <a:schemeClr val="dk1"/>
              </a:solidFill>
              <a:latin typeface="Calibri"/>
              <a:ea typeface="Calibri"/>
              <a:cs typeface="Calibri"/>
              <a:sym typeface="Calibri"/>
            </a:endParaRPr>
          </a:p>
        </p:txBody>
      </p:sp>
      <p:sp>
        <p:nvSpPr>
          <p:cNvPr id="574" name="Google Shape;574;p77"/>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75" name="Google Shape;575;p7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576" name="Google Shape;576;p77"/>
          <p:cNvSpPr txBox="1"/>
          <p:nvPr/>
        </p:nvSpPr>
        <p:spPr>
          <a:xfrm>
            <a:off x="152400" y="914400"/>
            <a:ext cx="4961100" cy="110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Each chapter of Recruiting 101 comes with a workbook to help guide your learning. The workbook includes:</a:t>
            </a:r>
            <a:endParaRPr/>
          </a:p>
        </p:txBody>
      </p:sp>
      <p:pic>
        <p:nvPicPr>
          <p:cNvPr id="577" name="Google Shape;577;p77"/>
          <p:cNvPicPr preferRelativeResize="0"/>
          <p:nvPr/>
        </p:nvPicPr>
        <p:blipFill>
          <a:blip r:embed="rId4">
            <a:alphaModFix/>
          </a:blip>
          <a:stretch>
            <a:fillRect/>
          </a:stretch>
        </p:blipFill>
        <p:spPr>
          <a:xfrm>
            <a:off x="4648200" y="1098037"/>
            <a:ext cx="4352973" cy="2720614"/>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2"/>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6" name="Google Shape;186;p42"/>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What is a recruiter?</a:t>
            </a:r>
            <a:endParaRPr b="1" sz="2200">
              <a:solidFill>
                <a:srgbClr val="FFFFFF"/>
              </a:solidFill>
            </a:endParaRPr>
          </a:p>
        </p:txBody>
      </p:sp>
      <p:sp>
        <p:nvSpPr>
          <p:cNvPr id="187" name="Google Shape;187;p42"/>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8" name="Google Shape;188;p4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189" name="Google Shape;189;p42"/>
          <p:cNvSpPr txBox="1"/>
          <p:nvPr/>
        </p:nvSpPr>
        <p:spPr>
          <a:xfrm>
            <a:off x="152400" y="1686800"/>
            <a:ext cx="4948200" cy="18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000000"/>
                </a:solidFill>
                <a:latin typeface="Calibri"/>
                <a:ea typeface="Calibri"/>
                <a:cs typeface="Calibri"/>
                <a:sym typeface="Calibri"/>
              </a:rPr>
              <a:t>The role of the recruiter is to identify and enroll </a:t>
            </a:r>
            <a:r>
              <a:rPr b="1" lang="en" sz="2200">
                <a:solidFill>
                  <a:srgbClr val="000000"/>
                </a:solidFill>
                <a:latin typeface="Calibri"/>
                <a:ea typeface="Calibri"/>
                <a:cs typeface="Calibri"/>
                <a:sym typeface="Calibri"/>
              </a:rPr>
              <a:t>ALL</a:t>
            </a:r>
            <a:r>
              <a:rPr lang="en" sz="2200">
                <a:solidFill>
                  <a:srgbClr val="000000"/>
                </a:solidFill>
                <a:latin typeface="Calibri"/>
                <a:ea typeface="Calibri"/>
                <a:cs typeface="Calibri"/>
                <a:sym typeface="Calibri"/>
              </a:rPr>
              <a:t> Migrant students across their assigned area in a timely manner and to provide initial services to students.</a:t>
            </a:r>
            <a:endParaRPr sz="2200">
              <a:solidFill>
                <a:srgbClr val="000000"/>
              </a:solidFill>
              <a:latin typeface="Calibri"/>
              <a:ea typeface="Calibri"/>
              <a:cs typeface="Calibri"/>
              <a:sym typeface="Calibri"/>
            </a:endParaRPr>
          </a:p>
        </p:txBody>
      </p:sp>
      <p:pic>
        <p:nvPicPr>
          <p:cNvPr id="190" name="Google Shape;190;p42"/>
          <p:cNvPicPr preferRelativeResize="0"/>
          <p:nvPr/>
        </p:nvPicPr>
        <p:blipFill rotWithShape="1">
          <a:blip r:embed="rId4">
            <a:alphaModFix/>
          </a:blip>
          <a:srcRect b="0" l="23868" r="8284" t="0"/>
          <a:stretch/>
        </p:blipFill>
        <p:spPr>
          <a:xfrm>
            <a:off x="5673150" y="847750"/>
            <a:ext cx="3114025" cy="3442049"/>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8"/>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83" name="Google Shape;583;p78"/>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IDRC Training Portal</a:t>
            </a:r>
            <a:endParaRPr b="1" sz="2200">
              <a:solidFill>
                <a:srgbClr val="FFFFFF"/>
              </a:solidFill>
            </a:endParaRPr>
          </a:p>
        </p:txBody>
      </p:sp>
      <p:sp>
        <p:nvSpPr>
          <p:cNvPr id="584" name="Google Shape;584;p78"/>
          <p:cNvSpPr txBox="1"/>
          <p:nvPr/>
        </p:nvSpPr>
        <p:spPr>
          <a:xfrm>
            <a:off x="4487775" y="4018150"/>
            <a:ext cx="444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rgbClr val="4A86E8"/>
                </a:solidFill>
                <a:latin typeface="Calibri"/>
                <a:ea typeface="Calibri"/>
                <a:cs typeface="Calibri"/>
                <a:sym typeface="Calibri"/>
                <a:hlinkClick r:id="rId3">
                  <a:extLst>
                    <a:ext uri="{A12FA001-AC4F-418D-AE19-62706E023703}">
                      <ahyp:hlinkClr val="tx"/>
                    </a:ext>
                  </a:extLst>
                </a:hlinkClick>
              </a:rPr>
              <a:t>https://www.idr-consortium.net/Portal.html</a:t>
            </a:r>
            <a:endParaRPr sz="1800">
              <a:solidFill>
                <a:srgbClr val="4A86E8"/>
              </a:solidFill>
              <a:latin typeface="Calibri"/>
              <a:ea typeface="Calibri"/>
              <a:cs typeface="Calibri"/>
              <a:sym typeface="Calibri"/>
            </a:endParaRPr>
          </a:p>
        </p:txBody>
      </p:sp>
      <p:sp>
        <p:nvSpPr>
          <p:cNvPr id="585" name="Google Shape;585;p78"/>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86" name="Google Shape;586;p78"/>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pic>
        <p:nvPicPr>
          <p:cNvPr id="587" name="Google Shape;587;p78"/>
          <p:cNvPicPr preferRelativeResize="0"/>
          <p:nvPr/>
        </p:nvPicPr>
        <p:blipFill>
          <a:blip r:embed="rId5">
            <a:alphaModFix/>
          </a:blip>
          <a:stretch>
            <a:fillRect/>
          </a:stretch>
        </p:blipFill>
        <p:spPr>
          <a:xfrm>
            <a:off x="3968351" y="754225"/>
            <a:ext cx="5028977" cy="3206952"/>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
        <p:nvSpPr>
          <p:cNvPr id="588" name="Google Shape;588;p78"/>
          <p:cNvSpPr txBox="1"/>
          <p:nvPr/>
        </p:nvSpPr>
        <p:spPr>
          <a:xfrm>
            <a:off x="209975" y="1307200"/>
            <a:ext cx="3611400" cy="20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The new IDRC Learning Portal is a terrific platform to help new and experienced recruiters learn and continue growing on the job.</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The IDRC Learning Portal features dozens of online webinars and resources available for free viewing at any time.</a:t>
            </a:r>
            <a:endParaRPr sz="18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9"/>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94" name="Google Shape;594;p79"/>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IDRC Training Portal</a:t>
            </a:r>
            <a:endParaRPr b="1" sz="2200">
              <a:solidFill>
                <a:srgbClr val="FFFFFF"/>
              </a:solidFill>
            </a:endParaRPr>
          </a:p>
        </p:txBody>
      </p:sp>
      <p:sp>
        <p:nvSpPr>
          <p:cNvPr id="595" name="Google Shape;595;p79"/>
          <p:cNvSpPr txBox="1"/>
          <p:nvPr/>
        </p:nvSpPr>
        <p:spPr>
          <a:xfrm>
            <a:off x="4487775" y="4018150"/>
            <a:ext cx="444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rgbClr val="4A86E8"/>
                </a:solidFill>
                <a:latin typeface="Calibri"/>
                <a:ea typeface="Calibri"/>
                <a:cs typeface="Calibri"/>
                <a:sym typeface="Calibri"/>
                <a:hlinkClick r:id="rId3">
                  <a:extLst>
                    <a:ext uri="{A12FA001-AC4F-418D-AE19-62706E023703}">
                      <ahyp:hlinkClr val="tx"/>
                    </a:ext>
                  </a:extLst>
                </a:hlinkClick>
              </a:rPr>
              <a:t>https://www.idr-consortium.net/Portal.html</a:t>
            </a:r>
            <a:endParaRPr sz="1800">
              <a:solidFill>
                <a:srgbClr val="4A86E8"/>
              </a:solidFill>
              <a:latin typeface="Calibri"/>
              <a:ea typeface="Calibri"/>
              <a:cs typeface="Calibri"/>
              <a:sym typeface="Calibri"/>
            </a:endParaRPr>
          </a:p>
        </p:txBody>
      </p:sp>
      <p:sp>
        <p:nvSpPr>
          <p:cNvPr id="596" name="Google Shape;596;p79"/>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97" name="Google Shape;597;p79"/>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598" name="Google Shape;598;p79"/>
          <p:cNvSpPr txBox="1"/>
          <p:nvPr/>
        </p:nvSpPr>
        <p:spPr>
          <a:xfrm>
            <a:off x="209975" y="1307200"/>
            <a:ext cx="3611400" cy="20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All webinars and resources on the IDRC Learning Portal are divided by category to help make accessing them easier. </a:t>
            </a:r>
            <a:endParaRPr sz="1800">
              <a:latin typeface="Calibri"/>
              <a:ea typeface="Calibri"/>
              <a:cs typeface="Calibri"/>
              <a:sym typeface="Calibri"/>
            </a:endParaRPr>
          </a:p>
        </p:txBody>
      </p:sp>
      <p:pic>
        <p:nvPicPr>
          <p:cNvPr id="599" name="Google Shape;599;p79"/>
          <p:cNvPicPr preferRelativeResize="0"/>
          <p:nvPr/>
        </p:nvPicPr>
        <p:blipFill>
          <a:blip r:embed="rId5">
            <a:alphaModFix/>
          </a:blip>
          <a:stretch>
            <a:fillRect/>
          </a:stretch>
        </p:blipFill>
        <p:spPr>
          <a:xfrm>
            <a:off x="4044550" y="754225"/>
            <a:ext cx="4960988" cy="3182974"/>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0"/>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5" name="Google Shape;605;p80"/>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IDRC Training Portal</a:t>
            </a:r>
            <a:endParaRPr b="1" sz="2200">
              <a:solidFill>
                <a:srgbClr val="FFFFFF"/>
              </a:solidFill>
            </a:endParaRPr>
          </a:p>
        </p:txBody>
      </p:sp>
      <p:sp>
        <p:nvSpPr>
          <p:cNvPr id="606" name="Google Shape;606;p80"/>
          <p:cNvSpPr txBox="1"/>
          <p:nvPr/>
        </p:nvSpPr>
        <p:spPr>
          <a:xfrm>
            <a:off x="4487775" y="4018150"/>
            <a:ext cx="444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rgbClr val="4A86E8"/>
                </a:solidFill>
                <a:latin typeface="Calibri"/>
                <a:ea typeface="Calibri"/>
                <a:cs typeface="Calibri"/>
                <a:sym typeface="Calibri"/>
                <a:hlinkClick r:id="rId3">
                  <a:extLst>
                    <a:ext uri="{A12FA001-AC4F-418D-AE19-62706E023703}">
                      <ahyp:hlinkClr val="tx"/>
                    </a:ext>
                  </a:extLst>
                </a:hlinkClick>
              </a:rPr>
              <a:t>https://www.idr-consortium.net/Portal.html</a:t>
            </a:r>
            <a:endParaRPr sz="1800">
              <a:solidFill>
                <a:srgbClr val="4A86E8"/>
              </a:solidFill>
              <a:latin typeface="Calibri"/>
              <a:ea typeface="Calibri"/>
              <a:cs typeface="Calibri"/>
              <a:sym typeface="Calibri"/>
            </a:endParaRPr>
          </a:p>
        </p:txBody>
      </p:sp>
      <p:sp>
        <p:nvSpPr>
          <p:cNvPr id="607" name="Google Shape;607;p80"/>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08" name="Google Shape;608;p80"/>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609" name="Google Shape;609;p80"/>
          <p:cNvSpPr txBox="1"/>
          <p:nvPr/>
        </p:nvSpPr>
        <p:spPr>
          <a:xfrm>
            <a:off x="209975" y="1612000"/>
            <a:ext cx="3611400" cy="20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Recruiters can freely explore each topic to learn more and see what resources are available to help them further their learning.</a:t>
            </a:r>
            <a:endParaRPr sz="1800">
              <a:latin typeface="Calibri"/>
              <a:ea typeface="Calibri"/>
              <a:cs typeface="Calibri"/>
              <a:sym typeface="Calibri"/>
            </a:endParaRPr>
          </a:p>
        </p:txBody>
      </p:sp>
      <p:pic>
        <p:nvPicPr>
          <p:cNvPr id="610" name="Google Shape;610;p80"/>
          <p:cNvPicPr preferRelativeResize="0"/>
          <p:nvPr/>
        </p:nvPicPr>
        <p:blipFill>
          <a:blip r:embed="rId5">
            <a:alphaModFix/>
          </a:blip>
          <a:stretch>
            <a:fillRect/>
          </a:stretch>
        </p:blipFill>
        <p:spPr>
          <a:xfrm>
            <a:off x="4487775" y="901650"/>
            <a:ext cx="4081890" cy="2912049"/>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1"/>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16" name="Google Shape;616;p81"/>
          <p:cNvSpPr txBox="1"/>
          <p:nvPr/>
        </p:nvSpPr>
        <p:spPr>
          <a:xfrm>
            <a:off x="862850" y="1095925"/>
            <a:ext cx="3709200" cy="16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alibri"/>
                <a:ea typeface="Calibri"/>
                <a:cs typeface="Calibri"/>
                <a:sym typeface="Calibri"/>
              </a:rPr>
              <a:t>Please fill out the IDRC Training review form by using the link below or the scanning the QR code with the phone's camera </a:t>
            </a:r>
            <a:endParaRPr sz="1900">
              <a:latin typeface="Calibri"/>
              <a:ea typeface="Calibri"/>
              <a:cs typeface="Calibri"/>
              <a:sym typeface="Calibri"/>
            </a:endParaRPr>
          </a:p>
        </p:txBody>
      </p:sp>
      <p:sp>
        <p:nvSpPr>
          <p:cNvPr id="617" name="Google Shape;617;p81"/>
          <p:cNvSpPr txBox="1"/>
          <p:nvPr/>
        </p:nvSpPr>
        <p:spPr>
          <a:xfrm>
            <a:off x="219456" y="225552"/>
            <a:ext cx="6681000" cy="552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Calibri"/>
                <a:ea typeface="Calibri"/>
                <a:cs typeface="Calibri"/>
                <a:sym typeface="Calibri"/>
              </a:rPr>
              <a:t>Training Review:</a:t>
            </a:r>
            <a:endParaRPr b="1" sz="2200">
              <a:solidFill>
                <a:srgbClr val="FFFFFF"/>
              </a:solidFill>
              <a:latin typeface="Calibri"/>
              <a:ea typeface="Calibri"/>
              <a:cs typeface="Calibri"/>
              <a:sym typeface="Calibri"/>
            </a:endParaRPr>
          </a:p>
        </p:txBody>
      </p:sp>
      <p:sp>
        <p:nvSpPr>
          <p:cNvPr id="618" name="Google Shape;618;p81"/>
          <p:cNvSpPr txBox="1"/>
          <p:nvPr/>
        </p:nvSpPr>
        <p:spPr>
          <a:xfrm>
            <a:off x="862850" y="2543725"/>
            <a:ext cx="2899200" cy="11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alibri"/>
                <a:ea typeface="Calibri"/>
                <a:cs typeface="Calibri"/>
                <a:sym typeface="Calibri"/>
              </a:rPr>
              <a:t>Training title:</a:t>
            </a:r>
            <a:r>
              <a:rPr lang="en" sz="1500">
                <a:latin typeface="Calibri"/>
                <a:ea typeface="Calibri"/>
                <a:cs typeface="Calibri"/>
                <a:sym typeface="Calibri"/>
              </a:rPr>
              <a:t> </a:t>
            </a:r>
            <a:endParaRPr sz="1500">
              <a:latin typeface="Calibri"/>
              <a:ea typeface="Calibri"/>
              <a:cs typeface="Calibri"/>
              <a:sym typeface="Calibri"/>
            </a:endParaRPr>
          </a:p>
          <a:p>
            <a:pPr indent="0" lvl="0" marL="0" rtl="0" algn="l">
              <a:spcBef>
                <a:spcPts val="0"/>
              </a:spcBef>
              <a:spcAft>
                <a:spcPts val="0"/>
              </a:spcAft>
              <a:buNone/>
            </a:pPr>
            <a:r>
              <a:rPr i="1" lang="en" sz="1500">
                <a:latin typeface="Calibri"/>
                <a:ea typeface="Calibri"/>
                <a:cs typeface="Calibri"/>
                <a:sym typeface="Calibri"/>
              </a:rPr>
              <a:t>Recruiting 101</a:t>
            </a:r>
            <a:endParaRPr i="1" sz="1500">
              <a:latin typeface="Calibri"/>
              <a:ea typeface="Calibri"/>
              <a:cs typeface="Calibri"/>
              <a:sym typeface="Calibri"/>
            </a:endParaRPr>
          </a:p>
        </p:txBody>
      </p:sp>
      <p:sp>
        <p:nvSpPr>
          <p:cNvPr id="619" name="Google Shape;619;p81"/>
          <p:cNvSpPr txBox="1"/>
          <p:nvPr/>
        </p:nvSpPr>
        <p:spPr>
          <a:xfrm>
            <a:off x="829050" y="3458900"/>
            <a:ext cx="3877200" cy="9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u="sng">
                <a:solidFill>
                  <a:schemeClr val="accent5"/>
                </a:solidFill>
                <a:hlinkClick r:id="rId3">
                  <a:extLst>
                    <a:ext uri="{A12FA001-AC4F-418D-AE19-62706E023703}">
                      <ahyp:hlinkClr val="tx"/>
                    </a:ext>
                  </a:extLst>
                </a:hlinkClick>
              </a:rPr>
              <a:t>https://www.surveymonkey.com/r/IDRCStaffTrainingEval20-21</a:t>
            </a:r>
            <a:endParaRPr sz="1700">
              <a:solidFill>
                <a:schemeClr val="accent5"/>
              </a:solidFill>
            </a:endParaRPr>
          </a:p>
        </p:txBody>
      </p:sp>
      <p:pic>
        <p:nvPicPr>
          <p:cNvPr id="620" name="Google Shape;620;p81"/>
          <p:cNvPicPr preferRelativeResize="0"/>
          <p:nvPr/>
        </p:nvPicPr>
        <p:blipFill>
          <a:blip r:embed="rId4">
            <a:alphaModFix/>
          </a:blip>
          <a:stretch>
            <a:fillRect/>
          </a:stretch>
        </p:blipFill>
        <p:spPr>
          <a:xfrm>
            <a:off x="5574425" y="854652"/>
            <a:ext cx="3383280" cy="3383280"/>
          </a:xfrm>
          <a:prstGeom prst="rect">
            <a:avLst/>
          </a:prstGeom>
          <a:noFill/>
          <a:ln>
            <a:noFill/>
          </a:ln>
        </p:spPr>
      </p:pic>
      <p:sp>
        <p:nvSpPr>
          <p:cNvPr id="621" name="Google Shape;621;p81"/>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22" name="Google Shape;622;p81"/>
          <p:cNvPicPr preferRelativeResize="0"/>
          <p:nvPr/>
        </p:nvPicPr>
        <p:blipFill>
          <a:blip r:embed="rId5">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2"/>
          <p:cNvSpPr txBox="1"/>
          <p:nvPr>
            <p:ph type="title"/>
          </p:nvPr>
        </p:nvSpPr>
        <p:spPr>
          <a:xfrm>
            <a:off x="68580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t>Contact Info</a:t>
            </a:r>
            <a:endParaRPr/>
          </a:p>
        </p:txBody>
      </p:sp>
      <p:sp>
        <p:nvSpPr>
          <p:cNvPr id="628" name="Google Shape;628;p82"/>
          <p:cNvSpPr txBox="1"/>
          <p:nvPr>
            <p:ph idx="1" type="body"/>
          </p:nvPr>
        </p:nvSpPr>
        <p:spPr>
          <a:xfrm>
            <a:off x="171450" y="1940719"/>
            <a:ext cx="2997000" cy="32637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b="1" lang="en"/>
              <a:t>Jessica Castañeda</a:t>
            </a:r>
            <a:endParaRPr b="1"/>
          </a:p>
          <a:p>
            <a:pPr indent="0" lvl="0" marL="0" rtl="0" algn="l">
              <a:lnSpc>
                <a:spcPct val="90000"/>
              </a:lnSpc>
              <a:spcBef>
                <a:spcPts val="800"/>
              </a:spcBef>
              <a:spcAft>
                <a:spcPts val="0"/>
              </a:spcAft>
              <a:buClr>
                <a:schemeClr val="dk1"/>
              </a:buClr>
              <a:buSzPts val="2100"/>
              <a:buNone/>
            </a:pPr>
            <a:r>
              <a:rPr lang="en"/>
              <a:t>IDRC Director</a:t>
            </a:r>
            <a:endParaRPr/>
          </a:p>
          <a:p>
            <a:pPr indent="0" lvl="0" marL="0" rtl="0" algn="l">
              <a:lnSpc>
                <a:spcPct val="90000"/>
              </a:lnSpc>
              <a:spcBef>
                <a:spcPts val="800"/>
              </a:spcBef>
              <a:spcAft>
                <a:spcPts val="0"/>
              </a:spcAft>
              <a:buClr>
                <a:schemeClr val="dk1"/>
              </a:buClr>
              <a:buSzPts val="2100"/>
              <a:buNone/>
            </a:pPr>
            <a:r>
              <a:rPr lang="en"/>
              <a:t>931-668-4129- office</a:t>
            </a:r>
            <a:endParaRPr/>
          </a:p>
          <a:p>
            <a:pPr indent="0" lvl="0" marL="0" rtl="0" algn="l">
              <a:lnSpc>
                <a:spcPct val="90000"/>
              </a:lnSpc>
              <a:spcBef>
                <a:spcPts val="800"/>
              </a:spcBef>
              <a:spcAft>
                <a:spcPts val="0"/>
              </a:spcAft>
              <a:buClr>
                <a:schemeClr val="dk1"/>
              </a:buClr>
              <a:buSzPts val="2100"/>
              <a:buNone/>
            </a:pPr>
            <a:r>
              <a:rPr lang="en"/>
              <a:t>931-273-4050- cell</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3"/>
              </a:rPr>
              <a:t>jcastanedaidr@gmail.com</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4"/>
              </a:rPr>
              <a:t>www.idr-consortium.net</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200"/>
              </a:spcAft>
              <a:buClr>
                <a:schemeClr val="dk1"/>
              </a:buClr>
              <a:buSzPts val="2100"/>
              <a:buNone/>
            </a:pPr>
            <a:r>
              <a:t/>
            </a:r>
            <a:endParaRPr/>
          </a:p>
        </p:txBody>
      </p:sp>
      <p:pic>
        <p:nvPicPr>
          <p:cNvPr id="629" name="Google Shape;629;p82"/>
          <p:cNvPicPr preferRelativeResize="0"/>
          <p:nvPr/>
        </p:nvPicPr>
        <p:blipFill rotWithShape="1">
          <a:blip r:embed="rId5">
            <a:alphaModFix/>
          </a:blip>
          <a:srcRect b="0" l="0" r="0" t="0"/>
          <a:stretch/>
        </p:blipFill>
        <p:spPr>
          <a:xfrm>
            <a:off x="5790694" y="1194487"/>
            <a:ext cx="3203550" cy="1250914"/>
          </a:xfrm>
          <a:prstGeom prst="rect">
            <a:avLst/>
          </a:prstGeom>
          <a:noFill/>
          <a:ln>
            <a:noFill/>
          </a:ln>
        </p:spPr>
      </p:pic>
      <p:pic>
        <p:nvPicPr>
          <p:cNvPr id="630" name="Google Shape;630;p82"/>
          <p:cNvPicPr preferRelativeResize="0"/>
          <p:nvPr/>
        </p:nvPicPr>
        <p:blipFill rotWithShape="1">
          <a:blip r:embed="rId6">
            <a:alphaModFix/>
          </a:blip>
          <a:srcRect b="0" l="0" r="20102" t="0"/>
          <a:stretch/>
        </p:blipFill>
        <p:spPr>
          <a:xfrm>
            <a:off x="5854343" y="2566912"/>
            <a:ext cx="3130938" cy="1157288"/>
          </a:xfrm>
          <a:prstGeom prst="rect">
            <a:avLst/>
          </a:prstGeom>
          <a:noFill/>
          <a:ln>
            <a:noFill/>
          </a:ln>
        </p:spPr>
      </p:pic>
      <p:sp>
        <p:nvSpPr>
          <p:cNvPr id="631" name="Google Shape;631;p82"/>
          <p:cNvSpPr txBox="1"/>
          <p:nvPr>
            <p:ph idx="1" type="body"/>
          </p:nvPr>
        </p:nvSpPr>
        <p:spPr>
          <a:xfrm>
            <a:off x="3276482" y="1937250"/>
            <a:ext cx="32034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b="1" lang="en"/>
              <a:t>Justyn Settles</a:t>
            </a:r>
            <a:endParaRPr b="1"/>
          </a:p>
          <a:p>
            <a:pPr indent="0" lvl="0" marL="0" rtl="0" algn="l">
              <a:lnSpc>
                <a:spcPct val="90000"/>
              </a:lnSpc>
              <a:spcBef>
                <a:spcPts val="800"/>
              </a:spcBef>
              <a:spcAft>
                <a:spcPts val="0"/>
              </a:spcAft>
              <a:buClr>
                <a:schemeClr val="dk1"/>
              </a:buClr>
              <a:buSzPts val="2100"/>
              <a:buNone/>
            </a:pPr>
            <a:r>
              <a:rPr lang="en"/>
              <a:t>IDRC Project Specialist</a:t>
            </a:r>
            <a:endParaRPr/>
          </a:p>
          <a:p>
            <a:pPr indent="0" lvl="0" marL="0" rtl="0" algn="l">
              <a:lnSpc>
                <a:spcPct val="90000"/>
              </a:lnSpc>
              <a:spcBef>
                <a:spcPts val="800"/>
              </a:spcBef>
              <a:spcAft>
                <a:spcPts val="0"/>
              </a:spcAft>
              <a:buClr>
                <a:schemeClr val="dk1"/>
              </a:buClr>
              <a:buSzPts val="2100"/>
              <a:buNone/>
            </a:pPr>
            <a:r>
              <a:rPr lang="en"/>
              <a:t>859-361-2239- cell</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7"/>
              </a:rPr>
              <a:t>justynidr@gmail.com</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8"/>
              </a:rPr>
              <a:t>www.idr-consortium.net</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200"/>
              </a:spcAft>
              <a:buClr>
                <a:schemeClr val="dk1"/>
              </a:buClr>
              <a:buSzPts val="2100"/>
              <a:buNone/>
            </a:pPr>
            <a:r>
              <a:t/>
            </a:r>
            <a:endParaRPr/>
          </a:p>
        </p:txBody>
      </p:sp>
      <p:sp>
        <p:nvSpPr>
          <p:cNvPr id="632" name="Google Shape;632;p82"/>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33" name="Google Shape;633;p82"/>
          <p:cNvPicPr preferRelativeResize="0"/>
          <p:nvPr/>
        </p:nvPicPr>
        <p:blipFill>
          <a:blip r:embed="rId9">
            <a:alphaModFix/>
          </a:blip>
          <a:stretch>
            <a:fillRect/>
          </a:stretch>
        </p:blipFill>
        <p:spPr>
          <a:xfrm>
            <a:off x="77805" y="4374323"/>
            <a:ext cx="1289304" cy="692658"/>
          </a:xfrm>
          <a:prstGeom prst="rect">
            <a:avLst/>
          </a:prstGeom>
          <a:no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3"/>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6" name="Google Shape;196;p43"/>
          <p:cNvSpPr txBox="1"/>
          <p:nvPr>
            <p:ph idx="1" type="body"/>
          </p:nvPr>
        </p:nvSpPr>
        <p:spPr>
          <a:xfrm>
            <a:off x="152400" y="1382000"/>
            <a:ext cx="3887700" cy="18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Calibri"/>
                <a:ea typeface="Calibri"/>
                <a:cs typeface="Calibri"/>
                <a:sym typeface="Calibri"/>
              </a:rPr>
              <a:t>Recruiters use all available information and resources in our disposable to find leads to follow up on,  conduct verbal interviews with families, and make decisions on eligibility.</a:t>
            </a:r>
            <a:endParaRPr sz="2200">
              <a:solidFill>
                <a:schemeClr val="dk1"/>
              </a:solidFill>
              <a:latin typeface="Calibri"/>
              <a:ea typeface="Calibri"/>
              <a:cs typeface="Calibri"/>
              <a:sym typeface="Calibri"/>
            </a:endParaRPr>
          </a:p>
        </p:txBody>
      </p:sp>
      <p:sp>
        <p:nvSpPr>
          <p:cNvPr id="197" name="Google Shape;197;p43"/>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8" name="Google Shape;198;p43"/>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How do Recruiters Find Families</a:t>
            </a:r>
            <a:endParaRPr sz="2200">
              <a:solidFill>
                <a:srgbClr val="FFFFFF"/>
              </a:solidFill>
            </a:endParaRPr>
          </a:p>
        </p:txBody>
      </p:sp>
      <p:pic>
        <p:nvPicPr>
          <p:cNvPr id="199" name="Google Shape;199;p4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pic>
        <p:nvPicPr>
          <p:cNvPr id="200" name="Google Shape;200;p43"/>
          <p:cNvPicPr preferRelativeResize="0"/>
          <p:nvPr/>
        </p:nvPicPr>
        <p:blipFill>
          <a:blip r:embed="rId4">
            <a:alphaModFix/>
          </a:blip>
          <a:stretch>
            <a:fillRect/>
          </a:stretch>
        </p:blipFill>
        <p:spPr>
          <a:xfrm>
            <a:off x="4013025" y="972050"/>
            <a:ext cx="4799102" cy="3199402"/>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4"/>
          <p:cNvSpPr/>
          <p:nvPr/>
        </p:nvSpPr>
        <p:spPr>
          <a:xfrm flipH="1" rot="-5400000">
            <a:off x="4386600" y="-4082700"/>
            <a:ext cx="393300" cy="9166500"/>
          </a:xfrm>
          <a:prstGeom prst="rect">
            <a:avLst/>
          </a:prstGeom>
          <a:solidFill>
            <a:srgbClr val="1155C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6" name="Google Shape;206;p44"/>
          <p:cNvSpPr txBox="1"/>
          <p:nvPr>
            <p:ph idx="1" type="body"/>
          </p:nvPr>
        </p:nvSpPr>
        <p:spPr>
          <a:xfrm>
            <a:off x="0" y="1608200"/>
            <a:ext cx="4572000" cy="17484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Having thorough knowledge of MEP Eligibility guidelines</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Establishing and maintaining a recruitment network in their community</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Locating areas where migratory students and families live and work</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100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Conducting interviews to determine student eligibility</a:t>
            </a:r>
            <a:endParaRPr sz="1600">
              <a:solidFill>
                <a:srgbClr val="000000"/>
              </a:solidFill>
              <a:highlight>
                <a:schemeClr val="lt1"/>
              </a:highlight>
              <a:latin typeface="Calibri"/>
              <a:ea typeface="Calibri"/>
              <a:cs typeface="Calibri"/>
              <a:sym typeface="Calibri"/>
            </a:endParaRPr>
          </a:p>
        </p:txBody>
      </p:sp>
      <p:sp>
        <p:nvSpPr>
          <p:cNvPr id="207" name="Google Shape;207;p44"/>
          <p:cNvSpPr/>
          <p:nvPr/>
        </p:nvSpPr>
        <p:spPr>
          <a:xfrm flipH="1" rot="-5400000">
            <a:off x="4386600" y="150200"/>
            <a:ext cx="393300" cy="9166500"/>
          </a:xfrm>
          <a:prstGeom prst="rect">
            <a:avLst/>
          </a:prstGeom>
          <a:solidFill>
            <a:srgbClr val="C9DAF8"/>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08" name="Google Shape;208;p4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254A66"/>
            </a:solidFill>
            <a:prstDash val="solid"/>
            <a:round/>
            <a:headEnd len="sm" w="sm" type="none"/>
            <a:tailEnd len="sm" w="sm" type="none"/>
          </a:ln>
        </p:spPr>
      </p:pic>
      <p:sp>
        <p:nvSpPr>
          <p:cNvPr id="209" name="Google Shape;209;p44"/>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Responsibilities of a Recruiter</a:t>
            </a:r>
            <a:endParaRPr b="1" sz="2200">
              <a:solidFill>
                <a:srgbClr val="FFFFFF"/>
              </a:solidFill>
            </a:endParaRPr>
          </a:p>
          <a:p>
            <a:pPr indent="0" lvl="0" marL="0" rtl="0" algn="l">
              <a:spcBef>
                <a:spcPts val="0"/>
              </a:spcBef>
              <a:spcAft>
                <a:spcPts val="0"/>
              </a:spcAft>
              <a:buNone/>
            </a:pPr>
            <a:r>
              <a:t/>
            </a:r>
            <a:endParaRPr b="1" sz="2200">
              <a:solidFill>
                <a:srgbClr val="FFFFFF"/>
              </a:solidFill>
            </a:endParaRPr>
          </a:p>
        </p:txBody>
      </p:sp>
      <p:sp>
        <p:nvSpPr>
          <p:cNvPr id="210" name="Google Shape;210;p44"/>
          <p:cNvSpPr txBox="1"/>
          <p:nvPr>
            <p:ph idx="1" type="body"/>
          </p:nvPr>
        </p:nvSpPr>
        <p:spPr>
          <a:xfrm>
            <a:off x="4572000" y="1609344"/>
            <a:ext cx="4572000" cy="34161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Font typeface="Calibri"/>
              <a:buChar char="●"/>
            </a:pPr>
            <a:r>
              <a:rPr lang="en" sz="1600">
                <a:solidFill>
                  <a:schemeClr val="dk1"/>
                </a:solidFill>
                <a:highlight>
                  <a:schemeClr val="lt1"/>
                </a:highlight>
                <a:latin typeface="Calibri"/>
                <a:ea typeface="Calibri"/>
                <a:cs typeface="Calibri"/>
                <a:sym typeface="Calibri"/>
              </a:rPr>
              <a:t>Explaining the Migrant Education Program and services offered</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Filling out Certificates of Eligibility (COEs) and collecting all necessary student information</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Implementing state quality control procedures</a:t>
            </a:r>
            <a:endParaRPr sz="1600">
              <a:solidFill>
                <a:srgbClr val="000000"/>
              </a:solidFill>
              <a:highlight>
                <a:schemeClr val="lt1"/>
              </a:highlight>
              <a:latin typeface="Calibri"/>
              <a:ea typeface="Calibri"/>
              <a:cs typeface="Calibri"/>
              <a:sym typeface="Calibri"/>
            </a:endParaRPr>
          </a:p>
          <a:p>
            <a:pPr indent="-330200" lvl="0" marL="457200" rtl="0" algn="l">
              <a:lnSpc>
                <a:spcPct val="100000"/>
              </a:lnSpc>
              <a:spcBef>
                <a:spcPts val="1000"/>
              </a:spcBef>
              <a:spcAft>
                <a:spcPts val="1000"/>
              </a:spcAft>
              <a:buClr>
                <a:srgbClr val="000000"/>
              </a:buClr>
              <a:buSzPts val="1600"/>
              <a:buFont typeface="Calibri"/>
              <a:buChar char="●"/>
            </a:pPr>
            <a:r>
              <a:rPr lang="en" sz="1600">
                <a:solidFill>
                  <a:srgbClr val="000000"/>
                </a:solidFill>
                <a:highlight>
                  <a:schemeClr val="lt1"/>
                </a:highlight>
                <a:latin typeface="Calibri"/>
                <a:ea typeface="Calibri"/>
                <a:cs typeface="Calibri"/>
                <a:sym typeface="Calibri"/>
              </a:rPr>
              <a:t>Following ethical standards and confidentiality laws related to student information</a:t>
            </a:r>
            <a:endParaRPr sz="1600">
              <a:solidFill>
                <a:srgbClr val="000000"/>
              </a:solidFill>
              <a:highlight>
                <a:schemeClr val="lt1"/>
              </a:highlight>
              <a:latin typeface="Calibri"/>
              <a:ea typeface="Calibri"/>
              <a:cs typeface="Calibri"/>
              <a:sym typeface="Calibri"/>
            </a:endParaRPr>
          </a:p>
        </p:txBody>
      </p:sp>
      <p:sp>
        <p:nvSpPr>
          <p:cNvPr id="211" name="Google Shape;211;p44"/>
          <p:cNvSpPr txBox="1"/>
          <p:nvPr>
            <p:ph idx="1" type="body"/>
          </p:nvPr>
        </p:nvSpPr>
        <p:spPr>
          <a:xfrm>
            <a:off x="117850" y="980650"/>
            <a:ext cx="55056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000">
                <a:solidFill>
                  <a:srgbClr val="000000"/>
                </a:solidFill>
                <a:highlight>
                  <a:schemeClr val="lt1"/>
                </a:highlight>
                <a:latin typeface="Calibri"/>
                <a:ea typeface="Calibri"/>
                <a:cs typeface="Calibri"/>
                <a:sym typeface="Calibri"/>
              </a:rPr>
              <a:t>The job responsibilities of a recruiter include:</a:t>
            </a:r>
            <a:endParaRPr b="1" sz="2000">
              <a:solidFill>
                <a:srgbClr val="000000"/>
              </a:solidFill>
              <a:highlight>
                <a:schemeClr val="lt1"/>
              </a:highlight>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5"/>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7" name="Google Shape;217;p45"/>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8" name="Google Shape;218;p45"/>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Recruiters Should Expect</a:t>
            </a:r>
            <a:endParaRPr sz="2200">
              <a:solidFill>
                <a:srgbClr val="FFFFFF"/>
              </a:solidFill>
            </a:endParaRPr>
          </a:p>
        </p:txBody>
      </p:sp>
      <p:pic>
        <p:nvPicPr>
          <p:cNvPr id="219" name="Google Shape;219;p4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sp>
        <p:nvSpPr>
          <p:cNvPr id="220" name="Google Shape;220;p45"/>
          <p:cNvSpPr txBox="1"/>
          <p:nvPr>
            <p:ph idx="1" type="body"/>
          </p:nvPr>
        </p:nvSpPr>
        <p:spPr>
          <a:xfrm>
            <a:off x="76200" y="772400"/>
            <a:ext cx="4596900" cy="2749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To spend long days in the field to take advantage of time in their assigned communities</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Working in the field multiple days a week</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Driving to and from destinations</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Visiting a variety of locations including farms, processing plants, housing sites and more</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Some days may require meeting workers early in the morning or late at night</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Expect the unexpected!</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pic>
        <p:nvPicPr>
          <p:cNvPr id="221" name="Google Shape;221;p45"/>
          <p:cNvPicPr preferRelativeResize="0"/>
          <p:nvPr/>
        </p:nvPicPr>
        <p:blipFill rotWithShape="1">
          <a:blip r:embed="rId4">
            <a:alphaModFix/>
          </a:blip>
          <a:srcRect b="0" l="2899" r="22551" t="0"/>
          <a:stretch/>
        </p:blipFill>
        <p:spPr>
          <a:xfrm>
            <a:off x="4749300" y="1012100"/>
            <a:ext cx="4144876" cy="3119299"/>
          </a:xfrm>
          <a:prstGeom prst="rect">
            <a:avLst/>
          </a:prstGeom>
          <a:noFill/>
          <a:ln cap="flat" cmpd="sng" w="3810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6"/>
          <p:cNvSpPr/>
          <p:nvPr/>
        </p:nvSpPr>
        <p:spPr>
          <a:xfrm flipH="1" rot="-5400000">
            <a:off x="4386600" y="-4082700"/>
            <a:ext cx="393300" cy="9166500"/>
          </a:xfrm>
          <a:prstGeom prst="rect">
            <a:avLst/>
          </a:prstGeom>
          <a:solidFill>
            <a:srgbClr val="B45F06"/>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7" name="Google Shape;227;p46"/>
          <p:cNvSpPr txBox="1"/>
          <p:nvPr>
            <p:ph type="title"/>
          </p:nvPr>
        </p:nvSpPr>
        <p:spPr>
          <a:xfrm>
            <a:off x="62925" y="228600"/>
            <a:ext cx="8520600" cy="572700"/>
          </a:xfrm>
          <a:prstGeom prst="rect">
            <a:avLst/>
          </a:prstGeom>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What I Wish I Knew!</a:t>
            </a:r>
            <a:endParaRPr b="1" sz="2200">
              <a:solidFill>
                <a:srgbClr val="FFFFFF"/>
              </a:solidFill>
            </a:endParaRPr>
          </a:p>
        </p:txBody>
      </p:sp>
      <p:sp>
        <p:nvSpPr>
          <p:cNvPr id="228" name="Google Shape;228;p46"/>
          <p:cNvSpPr/>
          <p:nvPr/>
        </p:nvSpPr>
        <p:spPr>
          <a:xfrm flipH="1" rot="-5400000">
            <a:off x="4386600" y="150200"/>
            <a:ext cx="393300" cy="9166500"/>
          </a:xfrm>
          <a:prstGeom prst="rect">
            <a:avLst/>
          </a:prstGeom>
          <a:solidFill>
            <a:srgbClr val="FCE5CD"/>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29" name="Google Shape;229;p4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B45F06"/>
            </a:solidFill>
            <a:prstDash val="solid"/>
            <a:round/>
            <a:headEnd len="sm" w="sm" type="none"/>
            <a:tailEnd len="sm" w="sm" type="none"/>
          </a:ln>
          <a:effectLst>
            <a:outerShdw blurRad="57150" rotWithShape="0" algn="bl" dir="5400000" dist="19050">
              <a:srgbClr val="000000">
                <a:alpha val="50000"/>
              </a:srgbClr>
            </a:outerShdw>
          </a:effectLst>
        </p:spPr>
      </p:pic>
      <p:sp>
        <p:nvSpPr>
          <p:cNvPr id="230" name="Google Shape;230;p46"/>
          <p:cNvSpPr/>
          <p:nvPr/>
        </p:nvSpPr>
        <p:spPr>
          <a:xfrm>
            <a:off x="2680575" y="841050"/>
            <a:ext cx="5293800" cy="3533400"/>
          </a:xfrm>
          <a:prstGeom prst="roundRect">
            <a:avLst>
              <a:gd fmla="val 16667" name="adj"/>
            </a:avLst>
          </a:prstGeom>
          <a:solidFill>
            <a:srgbClr val="FFD9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31" name="Google Shape;231;p46"/>
          <p:cNvSpPr txBox="1"/>
          <p:nvPr/>
        </p:nvSpPr>
        <p:spPr>
          <a:xfrm>
            <a:off x="2881100" y="930275"/>
            <a:ext cx="4805400" cy="2726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222222"/>
              </a:buClr>
              <a:buSzPts val="2000"/>
              <a:buFont typeface="Calibri"/>
              <a:buChar char="●"/>
            </a:pPr>
            <a:r>
              <a:rPr lang="en" sz="2000">
                <a:solidFill>
                  <a:srgbClr val="222222"/>
                </a:solidFill>
                <a:latin typeface="Calibri"/>
                <a:ea typeface="Calibri"/>
                <a:cs typeface="Calibri"/>
                <a:sym typeface="Calibri"/>
              </a:rPr>
              <a:t>Don’t keep to yourself what you have learned.</a:t>
            </a:r>
            <a:endParaRPr sz="2000">
              <a:solidFill>
                <a:srgbClr val="222222"/>
              </a:solidFill>
              <a:latin typeface="Calibri"/>
              <a:ea typeface="Calibri"/>
              <a:cs typeface="Calibri"/>
              <a:sym typeface="Calibri"/>
            </a:endParaRPr>
          </a:p>
          <a:p>
            <a:pPr indent="-355600" lvl="0" marL="457200" rtl="0" algn="l">
              <a:spcBef>
                <a:spcPts val="0"/>
              </a:spcBef>
              <a:spcAft>
                <a:spcPts val="0"/>
              </a:spcAft>
              <a:buClr>
                <a:srgbClr val="222222"/>
              </a:buClr>
              <a:buSzPts val="2000"/>
              <a:buFont typeface="Calibri"/>
              <a:buChar char="●"/>
            </a:pPr>
            <a:r>
              <a:rPr lang="en" sz="2000">
                <a:solidFill>
                  <a:srgbClr val="222222"/>
                </a:solidFill>
                <a:latin typeface="Calibri"/>
                <a:ea typeface="Calibri"/>
                <a:cs typeface="Calibri"/>
                <a:sym typeface="Calibri"/>
              </a:rPr>
              <a:t>Research about what the programs does and the impact that has done with the students.</a:t>
            </a:r>
            <a:endParaRPr sz="2000">
              <a:solidFill>
                <a:srgbClr val="222222"/>
              </a:solidFill>
              <a:latin typeface="Calibri"/>
              <a:ea typeface="Calibri"/>
              <a:cs typeface="Calibri"/>
              <a:sym typeface="Calibri"/>
            </a:endParaRPr>
          </a:p>
          <a:p>
            <a:pPr indent="-355600" lvl="0" marL="457200" rtl="0" algn="l">
              <a:spcBef>
                <a:spcPts val="0"/>
              </a:spcBef>
              <a:spcAft>
                <a:spcPts val="0"/>
              </a:spcAft>
              <a:buClr>
                <a:srgbClr val="222222"/>
              </a:buClr>
              <a:buSzPts val="2000"/>
              <a:buFont typeface="Calibri"/>
              <a:buChar char="●"/>
            </a:pPr>
            <a:r>
              <a:rPr lang="en" sz="2000">
                <a:solidFill>
                  <a:srgbClr val="222222"/>
                </a:solidFill>
                <a:latin typeface="Calibri"/>
                <a:ea typeface="Calibri"/>
                <a:cs typeface="Calibri"/>
                <a:sym typeface="Calibri"/>
              </a:rPr>
              <a:t>Ask my supervisor to share more </a:t>
            </a:r>
            <a:r>
              <a:rPr i="1" lang="en" sz="2000">
                <a:solidFill>
                  <a:srgbClr val="222222"/>
                </a:solidFill>
                <a:latin typeface="Calibri"/>
                <a:ea typeface="Calibri"/>
                <a:cs typeface="Calibri"/>
                <a:sym typeface="Calibri"/>
              </a:rPr>
              <a:t>Recruiter’s Role and Responsibilities.</a:t>
            </a:r>
            <a:endParaRPr i="1" sz="2000">
              <a:solidFill>
                <a:srgbClr val="222222"/>
              </a:solidFill>
              <a:latin typeface="Calibri"/>
              <a:ea typeface="Calibri"/>
              <a:cs typeface="Calibri"/>
              <a:sym typeface="Calibri"/>
            </a:endParaRPr>
          </a:p>
          <a:p>
            <a:pPr indent="-355600" lvl="0" marL="457200" rtl="0" algn="l">
              <a:spcBef>
                <a:spcPts val="0"/>
              </a:spcBef>
              <a:spcAft>
                <a:spcPts val="0"/>
              </a:spcAft>
              <a:buClr>
                <a:srgbClr val="222222"/>
              </a:buClr>
              <a:buSzPts val="2000"/>
              <a:buFont typeface="Calibri"/>
              <a:buChar char="●"/>
            </a:pPr>
            <a:r>
              <a:rPr lang="en" sz="2000">
                <a:solidFill>
                  <a:srgbClr val="222222"/>
                </a:solidFill>
                <a:latin typeface="Calibri"/>
                <a:ea typeface="Calibri"/>
                <a:cs typeface="Calibri"/>
                <a:sym typeface="Calibri"/>
              </a:rPr>
              <a:t>Learn to understand what a 'migrant lifestyle' is.</a:t>
            </a:r>
            <a:endParaRPr sz="2000">
              <a:latin typeface="Calibri"/>
              <a:ea typeface="Calibri"/>
              <a:cs typeface="Calibri"/>
              <a:sym typeface="Calibri"/>
            </a:endParaRPr>
          </a:p>
        </p:txBody>
      </p:sp>
      <p:sp>
        <p:nvSpPr>
          <p:cNvPr id="232" name="Google Shape;232;p46"/>
          <p:cNvSpPr txBox="1"/>
          <p:nvPr/>
        </p:nvSpPr>
        <p:spPr>
          <a:xfrm>
            <a:off x="3043100" y="3822575"/>
            <a:ext cx="3320100" cy="645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alibri"/>
              <a:buChar char="-"/>
            </a:pPr>
            <a:r>
              <a:rPr lang="en" sz="2000">
                <a:latin typeface="Calibri"/>
                <a:ea typeface="Calibri"/>
                <a:cs typeface="Calibri"/>
                <a:sym typeface="Calibri"/>
              </a:rPr>
              <a:t>Olivia from Oregon</a:t>
            </a:r>
            <a:endParaRPr sz="2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7"/>
          <p:cNvSpPr/>
          <p:nvPr/>
        </p:nvSpPr>
        <p:spPr>
          <a:xfrm flipH="1" rot="-5400000">
            <a:off x="4386600" y="-4082700"/>
            <a:ext cx="393300" cy="9166500"/>
          </a:xfrm>
          <a:prstGeom prst="rect">
            <a:avLst/>
          </a:prstGeom>
          <a:solidFill>
            <a:srgbClr val="1155C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8" name="Google Shape;238;p47"/>
          <p:cNvSpPr txBox="1"/>
          <p:nvPr>
            <p:ph idx="1" type="body"/>
          </p:nvPr>
        </p:nvSpPr>
        <p:spPr>
          <a:xfrm>
            <a:off x="152400" y="1686800"/>
            <a:ext cx="3767100" cy="19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There are a lot of resources available to recruiters that will help them learn more about what it means to be a recruiter and how they can be successful. </a:t>
            </a:r>
            <a:endParaRPr sz="2000">
              <a:solidFill>
                <a:schemeClr val="dk1"/>
              </a:solidFill>
              <a:latin typeface="Calibri"/>
              <a:ea typeface="Calibri"/>
              <a:cs typeface="Calibri"/>
              <a:sym typeface="Calibri"/>
            </a:endParaRPr>
          </a:p>
        </p:txBody>
      </p:sp>
      <p:sp>
        <p:nvSpPr>
          <p:cNvPr id="239" name="Google Shape;239;p47"/>
          <p:cNvSpPr/>
          <p:nvPr/>
        </p:nvSpPr>
        <p:spPr>
          <a:xfrm flipH="1" rot="-5400000">
            <a:off x="4386600" y="150200"/>
            <a:ext cx="393300" cy="9166500"/>
          </a:xfrm>
          <a:prstGeom prst="rect">
            <a:avLst/>
          </a:prstGeom>
          <a:solidFill>
            <a:srgbClr val="C9DAF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0" name="Google Shape;240;p47"/>
          <p:cNvSpPr txBox="1"/>
          <p:nvPr>
            <p:ph type="title"/>
          </p:nvPr>
        </p:nvSpPr>
        <p:spPr>
          <a:xfrm>
            <a:off x="215325" y="2286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rgbClr val="FFFFFF"/>
                </a:solidFill>
              </a:rPr>
              <a:t>What Resources are Available to Recruiters?</a:t>
            </a:r>
            <a:endParaRPr sz="2200">
              <a:solidFill>
                <a:srgbClr val="FFFFFF"/>
              </a:solidFill>
            </a:endParaRPr>
          </a:p>
        </p:txBody>
      </p:sp>
      <p:pic>
        <p:nvPicPr>
          <p:cNvPr id="241" name="Google Shape;241;p4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4C1130"/>
            </a:solidFill>
            <a:prstDash val="solid"/>
            <a:round/>
            <a:headEnd len="sm" w="sm" type="none"/>
            <a:tailEnd len="sm" w="sm" type="none"/>
          </a:ln>
        </p:spPr>
      </p:pic>
      <p:pic>
        <p:nvPicPr>
          <p:cNvPr id="242" name="Google Shape;242;p47"/>
          <p:cNvPicPr preferRelativeResize="0"/>
          <p:nvPr/>
        </p:nvPicPr>
        <p:blipFill>
          <a:blip r:embed="rId4">
            <a:alphaModFix/>
          </a:blip>
          <a:stretch>
            <a:fillRect/>
          </a:stretch>
        </p:blipFill>
        <p:spPr>
          <a:xfrm>
            <a:off x="4087925" y="1397800"/>
            <a:ext cx="4876800" cy="24384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